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258" r:id="rId4"/>
    <p:sldId id="259" r:id="rId5"/>
    <p:sldId id="281" r:id="rId7"/>
    <p:sldId id="290" r:id="rId8"/>
    <p:sldId id="282" r:id="rId9"/>
    <p:sldId id="285" r:id="rId10"/>
    <p:sldId id="286" r:id="rId11"/>
    <p:sldId id="291" r:id="rId12"/>
    <p:sldId id="292" r:id="rId13"/>
    <p:sldId id="293" r:id="rId14"/>
    <p:sldId id="295" r:id="rId15"/>
    <p:sldId id="294" r:id="rId16"/>
    <p:sldId id="284" r:id="rId17"/>
    <p:sldId id="287" r:id="rId18"/>
    <p:sldId id="296" r:id="rId19"/>
    <p:sldId id="289" r:id="rId20"/>
    <p:sldId id="288" r:id="rId21"/>
    <p:sldId id="29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6" userDrawn="1">
          <p15:clr>
            <a:srgbClr val="A4A3A4"/>
          </p15:clr>
        </p15:guide>
        <p15:guide id="2" pos="39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马蔚然" initials="a" lastIdx="16" clrIdx="0"/>
  <p:cmAuthor id="433" name="未知的使用者140" initials="未" lastIdx="1" clrIdx="1"/>
  <p:cmAuthor id="1" name="singw" initials="s" lastIdx="1" clrIdx="0"/>
  <p:cmAuthor id="434" name="未知的使用者197" initials="未" lastIdx="8" clrIdx="0"/>
  <p:cmAuthor id="2" name="洪文静" initials="洪" lastIdx="2" clrIdx="1"/>
  <p:cmAuthor id="435" name="王丽君" initials="王" lastIdx="4" clrIdx="0"/>
  <p:cmAuthor id="3" name="Wangyan (wangyan, BSS Business Solution)" initials="W(BBS" lastIdx="4" clrIdx="2"/>
  <p:cmAuthor id="436" name="Xia Ting" initials="X" lastIdx="1" clrIdx="0"/>
  <p:cmAuthor id="4" name="Office 365" initials="O3" lastIdx="3" clrIdx="3"/>
  <p:cmAuthor id="437" name="未知的使用者153" initials="未" lastIdx="1" clrIdx="0"/>
  <p:cmAuthor id="5" name="Think" initials="T" lastIdx="1" clrIdx="4"/>
  <p:cmAuthor id="438" name="未知的使用者154" initials="未" lastIdx="1" clrIdx="0"/>
  <p:cmAuthor id="6" name="User" initials="U" lastIdx="1" clrIdx="5"/>
  <p:cmAuthor id="439" name="未知用户10" initials="未" lastIdx="1" clrIdx="0"/>
  <p:cmAuthor id="7" name="jiang" initials="j" lastIdx="1" clrIdx="6"/>
  <p:cmAuthor id="440" name="未知用户11" initials="未" lastIdx="1" clrIdx="0"/>
  <p:cmAuthor id="8" name="Administrator" initials="A" lastIdx="2" clrIdx="7"/>
  <p:cmAuthor id="441" name="未知的使用者151" initials="未" lastIdx="1" clrIdx="0"/>
  <p:cmAuthor id="9" name="zhaoc" initials="z" lastIdx="1" clrIdx="8"/>
  <p:cmAuthor id="442" name="未知的使用者89" initials="未" lastIdx="1" clrIdx="2"/>
  <p:cmAuthor id="10" name="李超（IT）" initials="L" lastIdx="2" clrIdx="9"/>
  <p:cmAuthor id="443" name="未知的使用者88" initials="未" lastIdx="1" clrIdx="1"/>
  <p:cmAuthor id="11" name="朱磊" initials="朱" lastIdx="2" clrIdx="10"/>
  <p:cmAuthor id="444" name="未知用户89" initials="未" lastIdx="11" clrIdx="0"/>
  <p:cmAuthor id="12" name="chenlin02" initials="c" lastIdx="2" clrIdx="10"/>
  <p:cmAuthor id="445" name="庆芳 许" initials="庆" lastIdx="1" clrIdx="0"/>
  <p:cmAuthor id="13" name="李岩（IT）" initials="李" lastIdx="2" clrIdx="13"/>
  <p:cmAuthor id="446" name="jerrychou" initials="j" lastIdx="1" clrIdx="4"/>
  <p:cmAuthor id="14" name="13686" initials="1" lastIdx="1" clrIdx="14"/>
  <p:cmAuthor id="447" name="不明使用者12" initials="不" lastIdx="3" clrIdx="1"/>
  <p:cmAuthor id="15" name="10025093" initials="1" lastIdx="51" clrIdx="14"/>
  <p:cmAuthor id="448" name="不明使用者1" initials="不" lastIdx="0" clrIdx="0"/>
  <p:cmAuthor id="16" name="cmcc" initials="c" lastIdx="1" clrIdx="15"/>
  <p:cmAuthor id="449" name="不明使用者2" initials="不" lastIdx="2" clrIdx="0"/>
  <p:cmAuthor id="17" name="00035181" initials="0" lastIdx="1" clrIdx="16"/>
  <p:cmAuthor id="450" name="不明使用者3" initials="不" lastIdx="1" clrIdx="0"/>
  <p:cmAuthor id="18" name="郭雨婷" initials="郭" lastIdx="1" clrIdx="17"/>
  <p:cmAuthor id="451" name="不明使用者4" initials="不" lastIdx="1" clrIdx="0"/>
  <p:cmAuthor id="19" name="Saku Uchikawa" initials="S" lastIdx="11" clrIdx="0"/>
  <p:cmAuthor id="452" name="不明使用者6" initials="不" lastIdx="1" clrIdx="0"/>
  <p:cmAuthor id="20" name="lenovo" initials="l" lastIdx="9" clrIdx="19"/>
  <p:cmAuthor id="453" name="不明使用者5" initials="不" lastIdx="11" clrIdx="0"/>
  <p:cmAuthor id="21" name="卢静" initials="卢静" lastIdx="1" clrIdx="20"/>
  <p:cmAuthor id="454" name="不明使用者7" initials="不" lastIdx="7" clrIdx="1"/>
  <p:cmAuthor id="22" name="liuyeqing" initials="l" lastIdx="1" clrIdx="21"/>
  <p:cmAuthor id="455" name="不明使用者8" initials="不" lastIdx="43" clrIdx="1"/>
  <p:cmAuthor id="23" name="叶 锋" initials="叶" lastIdx="1" clrIdx="23"/>
  <p:cmAuthor id="456" name="不明使用者9" initials="不" lastIdx="1" clrIdx="0"/>
  <p:cmAuthor id="24" name="张 强" initials="张" lastIdx="1" clrIdx="24"/>
  <p:cmAuthor id="457" name="不明使用者10" initials="不" lastIdx="0" clrIdx="0"/>
  <p:cmAuthor id="458" name="不明使用者11" initials="不" lastIdx="1" clrIdx="0"/>
  <p:cmAuthor id="26" name="Lee" initials="L" lastIdx="2" clrIdx="25"/>
  <p:cmAuthor id="459" name="未知的使用者227" initials="未" lastIdx="2" clrIdx="0"/>
  <p:cmAuthor id="27" name="王丽（IT）" initials="王" lastIdx="2" clrIdx="26"/>
  <p:cmAuthor id="460" name="未知的使用者270" initials="未" lastIdx="1" clrIdx="0"/>
  <p:cmAuthor id="28" name="小 红马" initials="小" lastIdx="1" clrIdx="18"/>
  <p:cmAuthor id="461" name="未知的使用者228" initials="未" lastIdx="8" clrIdx="0"/>
  <p:cmAuthor id="29" name="liuwe" initials="l" lastIdx="2" clrIdx="18"/>
  <p:cmAuthor id="462" name="未知的使用者229" initials="未" lastIdx="8" clrIdx="0"/>
  <p:cmAuthor id="30" name="beilu ni" initials="b" lastIdx="1" clrIdx="21"/>
  <p:cmAuthor id="463" name="未知的使用者230" initials="未" lastIdx="1" clrIdx="0"/>
  <p:cmAuthor id="31" name="Author" initials="A" lastIdx="0" clrIdx="30"/>
  <p:cmAuthor id="464" name="未知的使用者231" initials="未" lastIdx="1" clrIdx="0"/>
  <p:cmAuthor id="32" name="Qlstc" initials="Q" lastIdx="1" clrIdx="31"/>
  <p:cmAuthor id="465" name="未知的使用者256" initials="未" lastIdx="1" clrIdx="0"/>
  <p:cmAuthor id="33" name="泾伦" initials="泾伦" lastIdx="1" clrIdx="32"/>
  <p:cmAuthor id="466" name="未知的使用者233" initials="未" lastIdx="1" clrIdx="0"/>
  <p:cmAuthor id="34" name="A6910@365ms.vip" initials="A" lastIdx="1" clrIdx="33"/>
  <p:cmAuthor id="467" name="未知的使用者234" initials="未" lastIdx="10" clrIdx="0"/>
  <p:cmAuthor id="35" name="A6910" initials="A" lastIdx="1" clrIdx="34"/>
  <p:cmAuthor id="468" name="未知的使用者235" initials="未" lastIdx="1" clrIdx="0"/>
  <p:cmAuthor id="36" name="su liqin" initials="sl" lastIdx="1" clrIdx="35"/>
  <p:cmAuthor id="469" name="未知的使用者236" initials="未" lastIdx="1" clrIdx="0"/>
  <p:cmAuthor id="37" name="黄珂10009187" initials="黄珂10009187" lastIdx="1" clrIdx="37"/>
  <p:cmAuthor id="470" name="未知的使用者257" initials="未" lastIdx="1" clrIdx="0"/>
  <p:cmAuthor id="38" name="赵欣" initials="zx" lastIdx="4" clrIdx="37"/>
  <p:cmAuthor id="471" name="未知的使用者237" initials="未" lastIdx="1" clrIdx="0"/>
  <p:cmAuthor id="39" name="86136" initials="8" lastIdx="1" clrIdx="38"/>
  <p:cmAuthor id="472" name="未知的使用者238" initials="未" lastIdx="2" clrIdx="0"/>
  <p:cmAuthor id="40" name="未知用户34" initials="未" lastIdx="1" clrIdx="37"/>
  <p:cmAuthor id="473" name="未知的使用者239" initials="未" lastIdx="1" clrIdx="1"/>
  <p:cmAuthor id="41" name="Wang Jianqiu" initials="W" lastIdx="1" clrIdx="40"/>
  <p:cmAuthor id="474" name="未知的使用者240" initials="未" lastIdx="1" clrIdx="0"/>
  <p:cmAuthor id="42" name="hm" initials="h" lastIdx="10" clrIdx="41"/>
  <p:cmAuthor id="475" name="未知的使用者241" initials="未" lastIdx="1" clrIdx="0"/>
  <p:cmAuthor id="43" name="Microsoft Office 用户" initials="MO用 [8] [6]" lastIdx="1" clrIdx="42"/>
  <p:cmAuthor id="476" name="未知的使用者242" initials="未" lastIdx="2" clrIdx="0"/>
  <p:cmAuthor id="44" name="IrisH" initials="I" lastIdx="1" clrIdx="43"/>
  <p:cmAuthor id="477" name="未知的使用者243" initials="未" lastIdx="1" clrIdx="0"/>
  <p:cmAuthor id="45" name="信息化" initials="信" lastIdx="1" clrIdx="44"/>
  <p:cmAuthor id="478" name="未知的使用者258" initials="未" lastIdx="8" clrIdx="0"/>
  <p:cmAuthor id="46" name="yuange" initials="y" lastIdx="1" clrIdx="45"/>
  <p:cmAuthor id="479" name="未知的使用者259" initials="未" lastIdx="1" clrIdx="0"/>
  <p:cmAuthor id="47" name="luoli" initials="L" lastIdx="1" clrIdx="46"/>
  <p:cmAuthor id="480" name="未知的使用者260" initials="未" lastIdx="1" clrIdx="0"/>
  <p:cmAuthor id="48" name="尹瑶瑶" initials="YYY" lastIdx="1" clrIdx="47"/>
  <p:cmAuthor id="481" name="未知的使用者261" initials="未" lastIdx="11" clrIdx="0"/>
  <p:cmAuthor id="49" name="icarus" initials="i" lastIdx="1" clrIdx="48"/>
  <p:cmAuthor id="482" name="未知的使用者262" initials="未" lastIdx="7" clrIdx="1"/>
  <p:cmAuthor id="287643681" name="殷格非" initials="殷" lastIdx="2" clrIdx="0"/>
  <p:cmAuthor id="50" name="sizhao@cmsr.cmcc" initials="S" lastIdx="1" clrIdx="49"/>
  <p:cmAuthor id="483" name="未知的使用者263" initials="未" lastIdx="1" clrIdx="2"/>
  <p:cmAuthor id="287643682" name="z r" initials="zr" lastIdx="5" clrIdx="12"/>
  <p:cmAuthor id="51" name="未知的使用者26" initials="未" lastIdx="1" clrIdx="0"/>
  <p:cmAuthor id="484" name="未知的使用者264" initials="未" lastIdx="1" clrIdx="0"/>
  <p:cmAuthor id="287643683" name="lc xue" initials="lx" lastIdx="1" clrIdx="22"/>
  <p:cmAuthor id="52" name="TianYuan" initials="T" lastIdx="1" clrIdx="51"/>
  <p:cmAuthor id="485" name="未知的使用者265" initials="未" lastIdx="1" clrIdx="0"/>
  <p:cmAuthor id="287643684" name="郑杨燚|zhengyangyi" initials="郑杨燚" lastIdx="1" clrIdx="25"/>
  <p:cmAuthor id="53" name="rongyue" initials="r" lastIdx="2" clrIdx="52"/>
  <p:cmAuthor id="486" name="未知的使用者266" initials="未" lastIdx="1" clrIdx="1"/>
  <p:cmAuthor id="287643685" name="13709759491@139.com" initials="1" lastIdx="1" clrIdx="49"/>
  <p:cmAuthor id="54" name="54423" initials="5" lastIdx="1" clrIdx="53"/>
  <p:cmAuthor id="487" name="未知的使用者267" initials="未" lastIdx="1" clrIdx="0"/>
  <p:cmAuthor id="55" name="Admin" initials="A" lastIdx="1" clrIdx="54"/>
  <p:cmAuthor id="488" name="未知的使用者268" initials="未" lastIdx="2" clrIdx="0"/>
  <p:cmAuthor id="56" name="未知用户5" initials="未" lastIdx="1" clrIdx="0"/>
  <p:cmAuthor id="489" name="未知的使用者269" initials="未" lastIdx="7" clrIdx="1"/>
  <p:cmAuthor id="57" name="XuYi" initials="X" lastIdx="2" clrIdx="56"/>
  <p:cmAuthor id="490" name="lillian" initials="l" lastIdx="1" clrIdx="0"/>
  <p:cmAuthor id="58" name="stone" initials="s" lastIdx="1" clrIdx="57"/>
  <p:cmAuthor id="491" name="未知用户197" initials="未" lastIdx="1" clrIdx="0"/>
  <p:cmAuthor id="492" name="未知的使用者217" initials="未" lastIdx="1" clrIdx="1"/>
  <p:cmAuthor id="60" name="wjin9" initials="w" lastIdx="1" clrIdx="59"/>
  <p:cmAuthor id="493" name="未知的使用者218" initials="未" lastIdx="1" clrIdx="0"/>
  <p:cmAuthor id="61" name="張秀娟" initials="張" lastIdx="1" clrIdx="2"/>
  <p:cmAuthor id="494" name="未知的使用者219" initials="未" lastIdx="2" clrIdx="0"/>
  <p:cmAuthor id="62" name="未知的使用者34" initials="未" lastIdx="1" clrIdx="0"/>
  <p:cmAuthor id="496" name="未知的使用者152" initials="未" lastIdx="8" clrIdx="0"/>
  <p:cmAuthor id="65" name="未知的使用者30" initials="未" lastIdx="8" clrIdx="0"/>
  <p:cmAuthor id="66" name="未知的使用者31" initials="未" lastIdx="1" clrIdx="0"/>
  <p:cmAuthor id="499" name="未知的使用者156" initials="未" lastIdx="1" clrIdx="0"/>
  <p:cmAuthor id="67" name="qihua-DCMS" initials="q" lastIdx="0" clrIdx="0"/>
  <p:cmAuthor id="500" name="未知用户106" initials="未" lastIdx="1" clrIdx="0"/>
  <p:cmAuthor id="68" name="未知的使用者22" initials="未" lastIdx="8" clrIdx="0"/>
  <p:cmAuthor id="69" name="未知用户82" initials="未知用户82" lastIdx="1" clrIdx="0"/>
  <p:cmAuthor id="70" name="未知用户83" initials="未知用户83" lastIdx="1" clrIdx="0"/>
  <p:cmAuthor id="503" name="未知的使用者129" initials="未" lastIdx="1" clrIdx="0"/>
  <p:cmAuthor id="71" name="未知用户84" initials="未知用户84" lastIdx="5" clrIdx="0"/>
  <p:cmAuthor id="504" name="未知的使用者130" initials="未" lastIdx="8" clrIdx="0"/>
  <p:cmAuthor id="72" name="未知用户137" initials="未知用户137" lastIdx="10" clrIdx="0"/>
  <p:cmAuthor id="505" name="未知的使用者131" initials="未" lastIdx="2" clrIdx="0"/>
  <p:cmAuthor id="73" name="未知用户21" initials="未" lastIdx="1" clrIdx="0"/>
  <p:cmAuthor id="506" name="未知的使用者132" initials="未" lastIdx="8" clrIdx="0"/>
  <p:cmAuthor id="74" name="未知用户138" initials="未知用户138" lastIdx="0" clrIdx="1"/>
  <p:cmAuthor id="507" name="未知的使用者164" initials="未" lastIdx="8" clrIdx="0"/>
  <p:cmAuthor id="75" name="作者" initials="A" lastIdx="0" clrIdx="24"/>
  <p:cmAuthor id="508" name="未知的使用者172" initials="未" lastIdx="1" clrIdx="0"/>
  <p:cmAuthor id="76" name="xinping liu" initials="xl" lastIdx="5" clrIdx="25"/>
  <p:cmAuthor id="509" name="未知的使用者174" initials="未" lastIdx="1" clrIdx="0"/>
  <p:cmAuthor id="77" name="qiantong" initials="q" lastIdx="3" clrIdx="1"/>
  <p:cmAuthor id="78" name="116304" initials="1" lastIdx="1" clrIdx="1"/>
  <p:cmAuthor id="511" name="未知的使用者247" initials="未" lastIdx="6" clrIdx="0"/>
  <p:cmAuthor id="79" name="未知的使用者16" initials="未" lastIdx="6" clrIdx="0"/>
  <p:cmAuthor id="80" name="未知的使用者13" initials="未" lastIdx="1" clrIdx="0"/>
  <p:cmAuthor id="81" name="未知的使用者14" initials="未" lastIdx="2" clrIdx="0"/>
  <p:cmAuthor id="82" name="廖麗華" initials="廖" lastIdx="1" clrIdx="0"/>
  <p:cmAuthor id="83" name="未知的使用者12" initials="未" lastIdx="1" clrIdx="0"/>
  <p:cmAuthor id="84" name="未知用户129" initials="未知用户129" lastIdx="1" clrIdx="0"/>
  <p:cmAuthor id="85" name="唐可欣" initials="唐" lastIdx="1" clrIdx="0"/>
  <p:cmAuthor id="86" name="王鹏凯" initials="" lastIdx="1" clrIdx="0"/>
  <p:cmAuthor id="87" name="未知的使用者35" initials="未" lastIdx="1" clrIdx="0"/>
  <p:cmAuthor id="88" name="未知的使用者33" initials="未" lastIdx="1" clrIdx="0"/>
  <p:cmAuthor id="89" name="未知的使用者10" initials="" lastIdx="3" clrIdx="1"/>
  <p:cmAuthor id="90" name="未知用户178" initials="未知用户178" lastIdx="1" clrIdx="0"/>
  <p:cmAuthor id="91" name="未知用户145" initials="未知用户145" lastIdx="1" clrIdx="0"/>
  <p:cmAuthor id="92" name="LeeElva" initials="" lastIdx="1" clrIdx="0"/>
  <p:cmAuthor id="93" name="未知的使用者67" initials="未" lastIdx="1" clrIdx="0"/>
  <p:cmAuthor id="94" name="未知的使用者68" initials="未" lastIdx="1" clrIdx="0"/>
  <p:cmAuthor id="95" name="未知的使用者69" initials="未" lastIdx="1" clrIdx="1"/>
  <p:cmAuthor id="96" name="未知的使用者56" initials="未" lastIdx="1" clrIdx="0"/>
  <p:cmAuthor id="97" name="未知的使用者55" initials="未" lastIdx="1" clrIdx="0"/>
  <p:cmAuthor id="98" name="未知用户104" initials="未知用户104" lastIdx="1" clrIdx="1"/>
  <p:cmAuthor id="99" name="未知的使用者72" initials="未" lastIdx="1" clrIdx="0"/>
  <p:cmAuthor id="100" name="未知的使用者57" initials="未" lastIdx="1" clrIdx="0"/>
  <p:cmAuthor id="101" name="周 晓倩" initials="周" lastIdx="1" clrIdx="3"/>
  <p:cmAuthor id="102" name="P1063cindychen" initials="P" lastIdx="6" clrIdx="0"/>
  <p:cmAuthor id="103" name="Daniel Wuu" initials="D" lastIdx="1" clrIdx="0"/>
  <p:cmAuthor id="104" name="px" initials="p" lastIdx="3" clrIdx="1"/>
  <p:cmAuthor id="105" name="LiuHui" initials="L" lastIdx="1" clrIdx="0"/>
  <p:cmAuthor id="106" name="AbuSina" initials="A" lastIdx="2" clrIdx="0"/>
  <p:cmAuthor id="107" name="未知用户146" initials="未知用户146" lastIdx="1" clrIdx="0"/>
  <p:cmAuthor id="108" name="未知用户147" initials="未知用户147" lastIdx="5" clrIdx="0"/>
  <p:cmAuthor id="109" name="刘豹" initials="刘" lastIdx="0" clrIdx="0"/>
  <p:cmAuthor id="111" name="未知的使用者53" initials="" lastIdx="1" clrIdx="0"/>
  <p:cmAuthor id="112" name="未知用户148" initials="未知用户148" lastIdx="1" clrIdx="0"/>
  <p:cmAuthor id="113" name="未知的使用者25" initials="" lastIdx="1" clrIdx="0"/>
  <p:cmAuthor id="115" name="未知用户24" initials="" lastIdx="1" clrIdx="0"/>
  <p:cmAuthor id="116" name="未知用户149" initials="未知用户149" lastIdx="2" clrIdx="0"/>
  <p:cmAuthor id="120" name="yuanzh" initials="y" lastIdx="1" clrIdx="1"/>
  <p:cmAuthor id="121" name="未知用户109" initials="未知用户109" lastIdx="0" clrIdx="0"/>
  <p:cmAuthor id="122" name="未知用户16" initials="未" lastIdx="1" clrIdx="0"/>
  <p:cmAuthor id="123" name="未知用户17" initials="未" lastIdx="0" clrIdx="1"/>
  <p:cmAuthor id="124" name="mm" initials="m" lastIdx="1" clrIdx="0"/>
  <p:cmAuthor id="125" name="liupeng" initials="l" lastIdx="1" clrIdx="1"/>
  <p:cmAuthor id="126" name="周宏達JerryChou" initials="周" lastIdx="6" clrIdx="2"/>
  <p:cmAuthor id="127" name="luxu" initials="l" lastIdx="22" clrIdx="0"/>
  <p:cmAuthor id="128" name="hl sun" initials="h" lastIdx="1" clrIdx="0"/>
  <p:cmAuthor id="129" name="不明使用者20" initials="不" lastIdx="1" clrIdx="0"/>
  <p:cmAuthor id="562" name="順天" initials="順" lastIdx="1" clrIdx="0"/>
  <p:cmAuthor id="130" name="不明使用者21" initials="不" lastIdx="1" clrIdx="0"/>
  <p:cmAuthor id="563" name=" " initials="" lastIdx="6" clrIdx="85"/>
  <p:cmAuthor id="131" name="不明使用者18" initials="不" lastIdx="0" clrIdx="1"/>
  <p:cmAuthor id="132" name="不明使用者19" initials="不" lastIdx="1" clrIdx="0"/>
  <p:cmAuthor id="133" name="yuexuejun" initials="y" lastIdx="3" clrIdx="0"/>
  <p:cmAuthor id="134" name="未知的使用者76" initials="未" lastIdx="1" clrIdx="0"/>
  <p:cmAuthor id="135" name="未知的使用者70" initials="未" lastIdx="1" clrIdx="0"/>
  <p:cmAuthor id="136" name="未知的使用者73" initials="未" lastIdx="1" clrIdx="0"/>
  <p:cmAuthor id="137" name="未知用户18" initials="" lastIdx="10" clrIdx="0"/>
  <p:cmAuthor id="138" name="未知用户3" initials="未" lastIdx="1" clrIdx="0"/>
  <p:cmAuthor id="571" name="未知用户293" initials="未" lastIdx="1" clrIdx="0"/>
  <p:cmAuthor id="139" name="Shawna Strickland" initials="S" lastIdx="2" clrIdx="0"/>
  <p:cmAuthor id="140" name="Christina" initials="C" lastIdx="0" clrIdx="0"/>
  <p:cmAuthor id="141" name="jet" initials="j" lastIdx="1" clrIdx="0"/>
  <p:cmAuthor id="142" name="未知用户103" initials="未" lastIdx="1" clrIdx="0"/>
  <p:cmAuthor id="144" name="未知用户102" initials="未" lastIdx="1" clrIdx="1"/>
  <p:cmAuthor id="145" name="未知用户99" initials="未" lastIdx="1" clrIdx="0"/>
  <p:cmAuthor id="146" name="未知的使用者95" initials="未" lastIdx="1" clrIdx="0"/>
  <p:cmAuthor id="147" name="未知的使用者92" initials="未" lastIdx="1" clrIdx="0"/>
  <p:cmAuthor id="148" name="未知的使用者93" initials="未" lastIdx="1" clrIdx="1"/>
  <p:cmAuthor id="581" name="guanhh" initials="g" lastIdx="3" clrIdx="0"/>
  <p:cmAuthor id="149" name="未知的使用者94" initials="未" lastIdx="1" clrIdx="2"/>
  <p:cmAuthor id="150" name="未知的使用者119" initials="未" lastIdx="1" clrIdx="0"/>
  <p:cmAuthor id="151" name="未知的使用者120" initials="未" lastIdx="1" clrIdx="0"/>
  <p:cmAuthor id="152" name="未知用户150" initials="未知用户150" lastIdx="1" clrIdx="1"/>
  <p:cmAuthor id="153" name="未知的使用者111" initials="未" lastIdx="1" clrIdx="2"/>
  <p:cmAuthor id="154" name="未知用户114" initials="未" lastIdx="1" clrIdx="0"/>
  <p:cmAuthor id="155" name="未知用户115" initials="未" lastIdx="1" clrIdx="0"/>
  <p:cmAuthor id="156" name="未知用户116" initials="未" lastIdx="1" clrIdx="1"/>
  <p:cmAuthor id="157" name="未知用户117" initials="未" lastIdx="1" clrIdx="2"/>
  <p:cmAuthor id="158" name="未知用户108" initials="未" lastIdx="1" clrIdx="0"/>
  <p:cmAuthor id="159" name="未知的使用者121" initials="未" lastIdx="1" clrIdx="1"/>
  <p:cmAuthor id="160" name="未知用户123" initials="未" lastIdx="1" clrIdx="0"/>
  <p:cmAuthor id="161" name="未知用户179" initials="未知用户179" lastIdx="1" clrIdx="0"/>
  <p:cmAuthor id="162" name="未知用户125" initials="未" lastIdx="1" clrIdx="1"/>
  <p:cmAuthor id="163" name="未知用户180" initials="未知用户180" lastIdx="1" clrIdx="0"/>
  <p:cmAuthor id="596" name="Microsoft Office User" initials="M" lastIdx="2" clrIdx="86"/>
  <p:cmAuthor id="164" name="未知的使用者50" initials="" lastIdx="1" clrIdx="0"/>
  <p:cmAuthor id="165" name="未知的使用者11" initials="" lastIdx="1" clrIdx="0"/>
  <p:cmAuthor id="166" name="未知用户105" initials="未" lastIdx="1" clrIdx="0"/>
  <p:cmAuthor id="167" name="未知用户151" initials="未知用户151" lastIdx="1" clrIdx="0"/>
  <p:cmAuthor id="168" name="未知用户181" initials="未知用户181" lastIdx="1" clrIdx="1"/>
  <p:cmAuthor id="169" name="未知用户182" initials="未知用户182" lastIdx="1" clrIdx="0"/>
  <p:cmAuthor id="170" name="未知的使用者104" initials="" lastIdx="1" clrIdx="0"/>
  <p:cmAuthor id="171" name="未知的使用者112" initials="" lastIdx="1" clrIdx="1"/>
  <p:cmAuthor id="172" name="未知用户183" initials="未知用户183" lastIdx="1" clrIdx="49"/>
  <p:cmAuthor id="605" name="yudi lin" initials="y" lastIdx="0" clrIdx="0"/>
  <p:cmAuthor id="173" name="Kevin Hu" initials="" lastIdx="1" clrIdx="0"/>
  <p:cmAuthor id="607" name="liuzga" initials="l" lastIdx="1" clrIdx="3"/>
  <p:cmAuthor id="175" name="Ted Su" initials="T" lastIdx="1" clrIdx="78"/>
  <p:cmAuthor id="608" name="49554261@qq.com" initials="4" lastIdx="2" clrIdx="2"/>
  <p:cmAuthor id="176" name="未知的使用者110" initials="未" lastIdx="1" clrIdx="0"/>
  <p:cmAuthor id="177" name="Mary Feil-Jacobs" initials="M" lastIdx="43" clrIdx="1"/>
  <p:cmAuthor id="178" name="未知用户7" initials="未" lastIdx="1" clrIdx="0"/>
  <p:cmAuthor id="179" name="未知用户85" initials="未" lastIdx="1" clrIdx="0"/>
  <p:cmAuthor id="180" name="未知用户184" initials="未知用户184" lastIdx="1" clrIdx="0"/>
  <p:cmAuthor id="181" name="未知用户185" initials="未知用户185" lastIdx="1" clrIdx="0"/>
  <p:cmAuthor id="182" name="未知用户186" initials="未知用户186" lastIdx="1" clrIdx="0"/>
  <p:cmAuthor id="183" name="未知用户127" initials="未" lastIdx="1" clrIdx="1"/>
  <p:cmAuthor id="184" name="未知用户187" initials="未知用户187" lastIdx="1" clrIdx="2"/>
  <p:cmAuthor id="185" name="shinin" initials="s" lastIdx="2" clrIdx="0"/>
  <p:cmAuthor id="186" name="未知用户13" initials="" lastIdx="1" clrIdx="0"/>
  <p:cmAuthor id="188" name="Unknown User28" initials="U" lastIdx="3" clrIdx="1"/>
  <p:cmAuthor id="189" name="未知用户50" initials="未知用户50" lastIdx="1" clrIdx="1"/>
  <p:cmAuthor id="190" name="Unknown User111" initials="U" lastIdx="1" clrIdx="0"/>
  <p:cmAuthor id="191" name="未知用户188" initials="未知用户188" lastIdx="10" clrIdx="0"/>
  <p:cmAuthor id="192" name="未知用户189" initials="未知用户189" lastIdx="8" clrIdx="0"/>
  <p:cmAuthor id="193" name="未知用户190" initials="未知用户190" lastIdx="10" clrIdx="0"/>
  <p:cmAuthor id="194" name="未知用户191" initials="未知用户191" lastIdx="0" clrIdx="1"/>
  <p:cmAuthor id="195" name="Unknown User65" initials="U" lastIdx="1" clrIdx="0"/>
  <p:cmAuthor id="196" name="未知用户192" initials="未知用户192" lastIdx="1" clrIdx="0"/>
  <p:cmAuthor id="197" name="Unknown User67" initials="U" lastIdx="1" clrIdx="0"/>
  <p:cmAuthor id="198" name="未知用户193" initials="未知用户193" lastIdx="1" clrIdx="0"/>
  <p:cmAuthor id="191251536" name="MA YOU" initials="MY" lastIdx="1" clrIdx="23"/>
  <p:cmAuthor id="199" name="未知用户194" initials="未知用户194" lastIdx="1" clrIdx="1"/>
  <p:cmAuthor id="191251537" name="周 辉" initials="周" lastIdx="1" clrIdx="34"/>
  <p:cmAuthor id="200" name="Unknown User70" initials="U" lastIdx="1" clrIdx="0"/>
  <p:cmAuthor id="201" name="未知用户152" initials="未知用户152" lastIdx="1" clrIdx="1"/>
  <p:cmAuthor id="202" name="未知的使用者113" initials="未" lastIdx="1" clrIdx="2"/>
  <p:cmAuthor id="203" name="未知的使用者117" initials="未" lastIdx="1" clrIdx="0"/>
  <p:cmAuthor id="204" name="未知的使用者118" initials="未" lastIdx="1" clrIdx="0"/>
  <p:cmAuthor id="205" name="未知的使用者115" initials="未" lastIdx="1" clrIdx="1"/>
  <p:cmAuthor id="206" name="clinchen" initials="c" lastIdx="0" clrIdx="1"/>
  <p:cmAuthor id="210492765" name="施普希（菜菜）" initials="施" lastIdx="0" clrIdx="0"/>
  <p:cmAuthor id="207" name="未知用户66" initials="未" lastIdx="1" clrIdx="0"/>
  <p:cmAuthor id="210492766" name="曹 朝辉" initials="曹" lastIdx="1" clrIdx="14"/>
  <p:cmAuthor id="208" name="hanjuncompany" initials="h" lastIdx="1" clrIdx="0"/>
  <p:cmAuthor id="209" name="sharon" initials="s" lastIdx="1" clrIdx="84"/>
  <p:cmAuthor id="210" name="kathy chen" initials="k" lastIdx="3" clrIdx="0"/>
  <p:cmAuthor id="211" name="未知的使用者63" initials="未" lastIdx="1" clrIdx="0"/>
  <p:cmAuthor id="212" name="未知的使用者64" initials="未" lastIdx="3" clrIdx="1"/>
  <p:cmAuthor id="213" name="未知的使用者48" initials="未" lastIdx="1" clrIdx="0"/>
  <p:cmAuthor id="214" name="未知的使用者47" initials="未" lastIdx="1" clrIdx="0"/>
  <p:cmAuthor id="215" name="未知的使用者49" initials="未" lastIdx="1" clrIdx="0"/>
  <p:cmAuthor id="216" name="未知的使用者60" initials="未" lastIdx="8" clrIdx="0"/>
  <p:cmAuthor id="217" name="未知的使用者59" initials="未" lastIdx="1" clrIdx="0"/>
  <p:cmAuthor id="219" name="未知的使用者54" initials="未" lastIdx="1" clrIdx="0"/>
  <p:cmAuthor id="220" name="未知的使用者66" initials="未" lastIdx="8" clrIdx="0"/>
  <p:cmAuthor id="221" name="未知的使用者65" initials="未" lastIdx="1" clrIdx="0"/>
  <p:cmAuthor id="222" name="maxine" initials="m" lastIdx="0" clrIdx="0"/>
  <p:cmAuthor id="223" name="未知的使用者43" initials="未" lastIdx="1" clrIdx="0"/>
  <p:cmAuthor id="353158055" name="韩雨" initials="韩" lastIdx="0" clrIdx="0"/>
  <p:cmAuthor id="224" name="未知用户31" initials="未" lastIdx="1" clrIdx="1"/>
  <p:cmAuthor id="225" name="未知的使用者105" initials="未" lastIdx="1" clrIdx="0"/>
  <p:cmAuthor id="226" name="未知的使用者167" initials="未" lastIdx="0" clrIdx="1"/>
  <p:cmAuthor id="227" name="未知的使用者107" initials="未" lastIdx="1" clrIdx="1"/>
  <p:cmAuthor id="228" name="未知的使用者108" initials="未" lastIdx="1" clrIdx="0"/>
  <p:cmAuthor id="229" name="未知的使用者86" initials="未" lastIdx="1" clrIdx="0"/>
  <p:cmAuthor id="230" name="未知的使用者103" initials="未" lastIdx="8" clrIdx="0"/>
  <p:cmAuthor id="231" name="未知用户131" initials="未知用户131" lastIdx="1" clrIdx="0"/>
  <p:cmAuthor id="232" name="未知的使用者98" initials="未" lastIdx="1" clrIdx="0"/>
  <p:cmAuthor id="233" name="未知的使用者116" initials="未" lastIdx="1" clrIdx="1"/>
  <p:cmAuthor id="234" name="未知的使用者71" initials="" lastIdx="1" clrIdx="1"/>
  <p:cmAuthor id="235" name="未知的使用者44" initials="未" lastIdx="1" clrIdx="0"/>
  <p:cmAuthor id="236" name="未知的使用者36" initials="未" lastIdx="8" clrIdx="0"/>
  <p:cmAuthor id="237" name="未知的使用者37" initials="未" lastIdx="1" clrIdx="0"/>
  <p:cmAuthor id="238" name="未知的使用者38" initials="未" lastIdx="1" clrIdx="0"/>
  <p:cmAuthor id="240" name="未知的使用者126" initials="未" lastIdx="1" clrIdx="0"/>
  <p:cmAuthor id="241" name="未知的使用者127" initials="未" lastIdx="3" clrIdx="1"/>
  <p:cmAuthor id="242" name="未知的使用者128" initials="未" lastIdx="1" clrIdx="1"/>
  <p:cmAuthor id="243" name="未知的使用者124" initials="未" lastIdx="1" clrIdx="0"/>
  <p:cmAuthor id="244" name="未知的使用者125" initials="未" lastIdx="1" clrIdx="0"/>
  <p:cmAuthor id="245" name="Sara Chen" initials="S" lastIdx="1" clrIdx="0"/>
  <p:cmAuthor id="246" name="huang gerrard" initials="h" lastIdx="1" clrIdx="0"/>
  <p:cmAuthor id="1411827" name="黄晓平" initials="黄" lastIdx="0" clrIdx="0"/>
  <p:cmAuthor id="247" name="未知用户170" initials="未" lastIdx="1" clrIdx="0"/>
  <p:cmAuthor id="1411828" name="徐琳00159163" initials="徐琳00159163" lastIdx="1" clrIdx="37"/>
  <p:cmAuthor id="248" name="未知用户171" initials="未" lastIdx="5" clrIdx="1"/>
  <p:cmAuthor id="1411829" name="任涛10036216" initials="任涛10036216" lastIdx="1" clrIdx="41"/>
  <p:cmAuthor id="249" name="未知用户172" initials="未" lastIdx="1" clrIdx="1"/>
  <p:cmAuthor id="250" name="未知用户173" initials="未" lastIdx="1" clrIdx="0"/>
  <p:cmAuthor id="251" name="未知的使用者195" initials="未" lastIdx="1" clrIdx="1"/>
  <p:cmAuthor id="252" name="未知的使用者173" initials="未" lastIdx="6" clrIdx="0"/>
  <p:cmAuthor id="253" name="未知用户310" initials="未" lastIdx="1" clrIdx="0"/>
  <p:cmAuthor id="255" name="未知用户153" initials="未" lastIdx="8" clrIdx="0"/>
  <p:cmAuthor id="256" name="未知用户154" initials="未" lastIdx="1" clrIdx="0"/>
  <p:cmAuthor id="394525609" name="mei shuo" initials="mei shuo" lastIdx="1" clrIdx="24"/>
  <p:cmAuthor id="257" name="未知用户155" initials="未" lastIdx="1" clrIdx="0"/>
  <p:cmAuthor id="394525610" name="dengwanting" initials="d" lastIdx="1" clrIdx="50"/>
  <p:cmAuthor id="258" name="未知用户48" initials="未" lastIdx="1" clrIdx="0"/>
  <p:cmAuthor id="394525611" name="mouse zz" initials="mz" lastIdx="1" clrIdx="54"/>
  <p:cmAuthor id="259" name="未知用户44" initials="未" lastIdx="1" clrIdx="0"/>
  <p:cmAuthor id="260" name="未知用户45" initials="未" lastIdx="1" clrIdx="0"/>
  <p:cmAuthor id="261" name="未知用户156" initials="未" lastIdx="10" clrIdx="0"/>
  <p:cmAuthor id="262" name="未知用户64" initials="未" lastIdx="1" clrIdx="0"/>
  <p:cmAuthor id="263" name="未知用户65" initials="未" lastIdx="1" clrIdx="0"/>
  <p:cmAuthor id="264" name="未知用户68" initials="未" lastIdx="1" clrIdx="0"/>
  <p:cmAuthor id="265" name="未知用户69" initials="未" lastIdx="2" clrIdx="0"/>
  <p:cmAuthor id="267" name="未知用户52" initials="未" lastIdx="1" clrIdx="0"/>
  <p:cmAuthor id="2000" name="李婧宜_YBferYVR" initials="authorId_1217247658" lastIdx="0" clrIdx="0"/>
  <p:cmAuthor id="268" name="未知用户39" initials="未" lastIdx="1" clrIdx="0"/>
  <p:cmAuthor id="2001" name="王伟栋_ymIjy2uI" initials="authorId_1008746-10055544" lastIdx="0" clrIdx="0"/>
  <p:cmAuthor id="269" name="未知用户73" initials="未" lastIdx="2" clrIdx="0"/>
  <p:cmAuthor id="2002" name="金宇峰_BfyebuM3" initials="authorId_1008746-10054633" lastIdx="0" clrIdx="0"/>
  <p:cmAuthor id="270" name="未知的使用者106" initials="未" lastIdx="1" clrIdx="0"/>
  <p:cmAuthor id="2003" name="梁鹏" initials="u" lastIdx="1" clrIdx="35"/>
  <p:cmAuthor id="271" name="user" initials="u" lastIdx="1" clrIdx="75"/>
  <p:cmAuthor id="2004" name="范 斌" initials="范" lastIdx="1" clrIdx="36"/>
  <p:cmAuthor id="2005" name="毕邺" initials="党委办公室" lastIdx="2" clrIdx="37"/>
  <p:cmAuthor id="273" name="MA15" initials="M" lastIdx="1" clrIdx="0"/>
  <p:cmAuthor id="274" name="未知用户47" initials="未" lastIdx="6" clrIdx="0"/>
  <p:cmAuthor id="275" name="王嘉偉" initials="王" lastIdx="2" clrIdx="0"/>
  <p:cmAuthor id="276" name="未知用户96" initials="未" lastIdx="1" clrIdx="0"/>
  <p:cmAuthor id="277" name="FanJQ" initials="F" lastIdx="1" clrIdx="1"/>
  <p:cmAuthor id="279" name="Unknown User24" initials="U" lastIdx="1" clrIdx="0"/>
  <p:cmAuthor id="280" name="未知用户23" initials="未" lastIdx="1" clrIdx="1"/>
  <p:cmAuthor id="281" name="未知用户70" initials="未" lastIdx="1" clrIdx="1"/>
  <p:cmAuthor id="282" name="未知用户133" initials="未知用户133" lastIdx="1" clrIdx="0"/>
  <p:cmAuthor id="283" name="未知用户101" initials="未" lastIdx="1" clrIdx="0"/>
  <p:cmAuthor id="284" name="未知用户26" initials="未" lastIdx="1" clrIdx="0"/>
  <p:cmAuthor id="285" name="未知的使用者169" initials="未" lastIdx="1" clrIdx="0"/>
  <p:cmAuthor id="286" name="未知用户32" initials="未" lastIdx="1" clrIdx="0"/>
  <p:cmAuthor id="287" name="未知用户95" initials="未" lastIdx="1" clrIdx="0"/>
  <p:cmAuthor id="288" name="未知用户211" initials="未" lastIdx="8" clrIdx="0"/>
  <p:cmAuthor id="289" name="未知用户53" initials="未" lastIdx="10" clrIdx="0"/>
  <p:cmAuthor id="290" name="未知的使用者39" initials="未" lastIdx="10" clrIdx="0"/>
  <p:cmAuthor id="291" name="未知用户157" initials="未知用户157" lastIdx="5" clrIdx="1"/>
  <p:cmAuthor id="292" name="未知的使用者122" initials="未" lastIdx="1" clrIdx="0"/>
  <p:cmAuthor id="293" name="未知的使用者123" initials="未" lastIdx="8" clrIdx="0"/>
  <p:cmAuthor id="294" name="未知用户93" initials="未" lastIdx="1" clrIdx="0"/>
  <p:cmAuthor id="295" name="未知用户90" initials="未" lastIdx="5" clrIdx="1"/>
  <p:cmAuthor id="296" name="未知用户91" initials="未" lastIdx="0" clrIdx="1"/>
  <p:cmAuthor id="297" name="未知用户92" initials="未" lastIdx="1" clrIdx="0"/>
  <p:cmAuthor id="298" name="未知用户74" initials="未" lastIdx="5" clrIdx="1"/>
  <p:cmAuthor id="299" name="未知用户75" initials="未" lastIdx="8" clrIdx="0"/>
  <p:cmAuthor id="300" name="未知用户76" initials="未" lastIdx="1" clrIdx="0"/>
  <p:cmAuthor id="301" name="未知用户77" initials="未" lastIdx="8" clrIdx="0"/>
  <p:cmAuthor id="302" name="未知用户78" initials="未" lastIdx="8" clrIdx="0"/>
  <p:cmAuthor id="303" name="未知用户79" initials="未" lastIdx="1" clrIdx="0"/>
  <p:cmAuthor id="304" name="未知用户80" initials="未" lastIdx="1" clrIdx="0"/>
  <p:cmAuthor id="305" name="未知用户158" initials="未知用户158" lastIdx="1" clrIdx="0"/>
  <p:cmAuthor id="306" name="Harry xu" initials="H" lastIdx="1" clrIdx="0"/>
  <p:cmAuthor id="307" name="未知的使用者62" initials="未" lastIdx="1" clrIdx="1"/>
  <p:cmAuthor id="308" name="未知的使用者58" initials="未" lastIdx="1" clrIdx="0"/>
  <p:cmAuthor id="309" name="未知用户38" initials="未" lastIdx="8" clrIdx="0"/>
  <p:cmAuthor id="310" name="未知用户28" initials="未知用户28" lastIdx="1" clrIdx="0"/>
  <p:cmAuthor id="311" name="未知用户41" initials="未知用户41" lastIdx="1" clrIdx="2"/>
  <p:cmAuthor id="312" name="未知用户42" initials="未知用户42" lastIdx="2" clrIdx="0"/>
  <p:cmAuthor id="313" name="未知用户43" initials="未知用户43" lastIdx="1" clrIdx="75"/>
  <p:cmAuthor id="314" name="Vicky" initials="V" lastIdx="1" clrIdx="1"/>
  <p:cmAuthor id="315" name="刘云轩" initials="刘" lastIdx="1" clrIdx="0"/>
  <p:cmAuthor id="316" name="未知用户159" initials="未知用户159" lastIdx="1" clrIdx="84"/>
  <p:cmAuthor id="317" name="未知用户160" initials="未知用户160" lastIdx="1" clrIdx="0"/>
  <p:cmAuthor id="318" name="未知用户33" initials="未知用户33" lastIdx="1" clrIdx="0"/>
  <p:cmAuthor id="319" name="未知用户27" initials="未" lastIdx="1" clrIdx="0"/>
  <p:cmAuthor id="320" name="未知用户35" initials="未" lastIdx="1" clrIdx="0"/>
  <p:cmAuthor id="321" name="未知用户161" initials="未知用户161" lastIdx="1" clrIdx="1"/>
  <p:cmAuthor id="322" name="alpha" initials="a" lastIdx="1" clrIdx="0"/>
  <p:cmAuthor id="323" name="未知的使用者161" initials="未" lastIdx="1" clrIdx="0"/>
  <p:cmAuthor id="47245819" name="群智集" initials="群" lastIdx="0" clrIdx="0"/>
  <p:cmAuthor id="324" name="Unknown User22" initials="U" lastIdx="1" clrIdx="0"/>
  <p:cmAuthor id="325" name="Unknown User23" initials="U" lastIdx="1" clrIdx="0"/>
  <p:cmAuthor id="326" name="未知的使用者75" initials="未" lastIdx="1" clrIdx="0"/>
  <p:cmAuthor id="327" name="未知的使用者77" initials="未" lastIdx="1" clrIdx="0"/>
  <p:cmAuthor id="328" name="未知的使用者78" initials="未" lastIdx="5" clrIdx="1"/>
  <p:cmAuthor id="329" name="未知的使用者79" initials="未" lastIdx="0" clrIdx="1"/>
  <p:cmAuthor id="330" name="未知的使用者80" initials="未" lastIdx="0" clrIdx="0"/>
  <p:cmAuthor id="331" name="未知的使用者82" initials="未" lastIdx="1" clrIdx="0"/>
  <p:cmAuthor id="332" name="未知的使用者83" initials="未" lastIdx="1" clrIdx="0"/>
  <p:cmAuthor id="333" name="未知的使用者84" initials="未" lastIdx="1" clrIdx="1"/>
  <p:cmAuthor id="334" name="未知的使用者85" initials="未" lastIdx="1" clrIdx="0"/>
  <p:cmAuthor id="335" name="未知的使用者87" initials="未" lastIdx="1" clrIdx="0"/>
  <p:cmAuthor id="336" name="未知的使用者90" initials="未" lastIdx="8" clrIdx="0"/>
  <p:cmAuthor id="337" name="未知的使用者91" initials="未" lastIdx="1" clrIdx="0"/>
  <p:cmAuthor id="338" name="CHRISYU" initials="C" lastIdx="1" clrIdx="0"/>
  <p:cmAuthor id="339" name="liucunri" initials="l" lastIdx="1" clrIdx="0"/>
  <p:cmAuthor id="340" name="未知用户61" initials="未知用户61" lastIdx="8" clrIdx="0"/>
  <p:cmAuthor id="341" name="未知用户62" initials="未知用户62" lastIdx="1" clrIdx="0"/>
  <p:cmAuthor id="342" name="未知用户63" initials="未知用户63" lastIdx="1" clrIdx="0"/>
  <p:cmAuthor id="343" name="未知的使用者102" initials="未" lastIdx="5" clrIdx="1"/>
  <p:cmAuthor id="344" name="未知的使用者61" initials="未" lastIdx="1" clrIdx="0"/>
  <p:cmAuthor id="345" name="仝德志" initials="仝" lastIdx="1" clrIdx="0"/>
  <p:cmAuthor id="346" name="未知用户112" initials="未知用户112" lastIdx="4" clrIdx="0"/>
  <p:cmAuthor id="347" name="未知用户97" initials="未" lastIdx="2" clrIdx="0"/>
  <p:cmAuthor id="348" name="未知用户40" initials="未知用户40" lastIdx="1" clrIdx="0"/>
  <p:cmAuthor id="349" name="未知的使用者183" initials="未" lastIdx="5" clrIdx="1"/>
  <p:cmAuthor id="350" name="未知用户162" initials="未知用户162" lastIdx="1" clrIdx="1"/>
  <p:cmAuthor id="351" name="未知用户163" initials="未知用户163" lastIdx="1" clrIdx="0"/>
  <p:cmAuthor id="352" name="針對所選的門市進行小範圍實驗，捕捉驅動績效的關鍵影響因子" initials="針" lastIdx="1" clrIdx="0"/>
  <p:cmAuthor id="353" name="James" initials="J" lastIdx="1" clrIdx="0"/>
  <p:cmAuthor id="354" name="未知的使用者114" initials="未" lastIdx="1" clrIdx="0"/>
  <p:cmAuthor id="355" name="未知用户164" initials="未知用户164" lastIdx="1" clrIdx="0"/>
  <p:cmAuthor id="356" name="未知的使用者184" initials="未" lastIdx="8" clrIdx="0"/>
  <p:cmAuthor id="357" name="未知的使用者185" initials="未" lastIdx="10" clrIdx="0"/>
  <p:cmAuthor id="358" name="未知的使用者186" initials="未" lastIdx="1" clrIdx="0"/>
  <p:cmAuthor id="359" name="未知的使用者175" initials="未" lastIdx="8" clrIdx="0"/>
  <p:cmAuthor id="360" name="未知的使用者176" initials="未" lastIdx="1" clrIdx="0"/>
  <p:cmAuthor id="361" name="未知的使用者187" initials="未" lastIdx="1" clrIdx="0"/>
  <p:cmAuthor id="362" name="未知的使用者178" initials="未" lastIdx="1" clrIdx="0"/>
  <p:cmAuthor id="363" name="未知的使用者179" initials="未" lastIdx="1" clrIdx="0"/>
  <p:cmAuthor id="364" name="未知的使用者180" initials="未" lastIdx="2" clrIdx="0"/>
  <p:cmAuthor id="365" name="未知的使用者181" initials="未" lastIdx="7" clrIdx="1"/>
  <p:cmAuthor id="366" name="未知的使用者170" initials="未" lastIdx="43" clrIdx="1"/>
  <p:cmAuthor id="367" name="未知的使用者190" initials="未" lastIdx="1" clrIdx="1"/>
  <p:cmAuthor id="368" name="未知的使用者191" initials="未" lastIdx="1" clrIdx="0"/>
  <p:cmAuthor id="369" name="未知的使用者141" initials="未" lastIdx="8" clrIdx="0"/>
  <p:cmAuthor id="691587970" name="小延魔法师" initials="小" lastIdx="1126286" clrIdx="0"/>
  <p:cmAuthor id="370" name="未知的使用者142" initials="未" lastIdx="1" clrIdx="0"/>
  <p:cmAuthor id="691587971" name="徐 正国" initials="徐" lastIdx="1" clrIdx="45"/>
  <p:cmAuthor id="371" name="未知的使用者143" initials="未" lastIdx="1" clrIdx="0"/>
  <p:cmAuthor id="691587972" name="rickmoon@163.com" initials="" lastIdx="1" clrIdx="87"/>
  <p:cmAuthor id="372" name="未知的使用者144" initials="未" lastIdx="1" clrIdx="0"/>
  <p:cmAuthor id="691587973" name="Gaoyang (China NPS C&amp;SI)" initials="G(NC" lastIdx="2" clrIdx="51"/>
  <p:cmAuthor id="373" name="未知的使用者145" initials="未" lastIdx="1" clrIdx="0"/>
  <p:cmAuthor id="691587974" name="he feng" initials="hf" lastIdx="1" clrIdx="51"/>
  <p:cmAuthor id="374" name="未知用户165" initials="未知用户165" lastIdx="1" clrIdx="0"/>
  <p:cmAuthor id="375" name="未知的使用者147" initials="未" lastIdx="1" clrIdx="0"/>
  <p:cmAuthor id="376" name="未知用户166" initials="未知用户166" lastIdx="8" clrIdx="0"/>
  <p:cmAuthor id="377" name="未知的使用者149" initials="未" lastIdx="8" clrIdx="0"/>
  <p:cmAuthor id="378" name="未知用户167" initials="未知用户167" lastIdx="1" clrIdx="0"/>
  <p:cmAuthor id="379" name="未知用户168" initials="未知用户168" lastIdx="1" clrIdx="0"/>
  <p:cmAuthor id="380" name="未知用户169" initials="未知用户169" lastIdx="1" clrIdx="1"/>
  <p:cmAuthor id="381" name="未知用户202" initials="未" lastIdx="8" clrIdx="0"/>
  <p:cmAuthor id="382" name="未知的使用者220" initials="未" lastIdx="7" clrIdx="1"/>
  <p:cmAuthor id="384" name="未知用户134" initials="未" lastIdx="10" clrIdx="0"/>
  <p:cmAuthor id="385" name="未知用户135" initials="未" lastIdx="1" clrIdx="0"/>
  <p:cmAuthor id="386" name="未知用户205" initials="未" lastIdx="1" clrIdx="0"/>
  <p:cmAuthor id="387" name="未知的使用者157" initials="未" lastIdx="1" clrIdx="0"/>
  <p:cmAuthor id="388" name="未知的使用者204" initials="未" lastIdx="1" clrIdx="0"/>
  <p:cmAuthor id="389" name="Yoyo Wu" initials="Y" lastIdx="2" clrIdx="0"/>
  <p:cmAuthor id="390" name="zhangbin" initials="z" lastIdx="6" clrIdx="0"/>
  <p:cmAuthor id="391" name="Arno.Du(杜明星)" initials="A" lastIdx="0" clrIdx="0"/>
  <p:cmAuthor id="392" name="未知用户174" initials="未知用户174" lastIdx="1" clrIdx="0"/>
  <p:cmAuthor id="393" name="未知用户175" initials="未知用户175" lastIdx="1" clrIdx="1"/>
  <p:cmAuthor id="394" name="Unknown User27" initials="U" lastIdx="1" clrIdx="0"/>
  <p:cmAuthor id="395" name="Unknown User11" initials="U" lastIdx="0" clrIdx="1"/>
  <p:cmAuthor id="396" name="Unknown User112" initials="U" lastIdx="1" clrIdx="0"/>
  <p:cmAuthor id="397" name="Unknown User59" initials="U" lastIdx="1" clrIdx="0"/>
  <p:cmAuthor id="398" name="未知用户176" initials="未知用户176" lastIdx="1" clrIdx="0"/>
  <p:cmAuthor id="399" name="未知的使用者249" initials="未" lastIdx="43" clrIdx="1"/>
  <p:cmAuthor id="400" name="未知的使用者250" initials="未" lastIdx="1" clrIdx="0"/>
  <p:cmAuthor id="401" name="未知的使用者251" initials="未" lastIdx="1" clrIdx="0"/>
  <p:cmAuthor id="402" name="未知的使用者246" initials="未" lastIdx="1" clrIdx="1"/>
  <p:cmAuthor id="403" name="未知的使用者224" initials="未" lastIdx="1" clrIdx="0"/>
  <p:cmAuthor id="404" name="未知的使用者252" initials="未" lastIdx="1" clrIdx="0"/>
  <p:cmAuthor id="405" name="未知的使用者253" initials="未" lastIdx="1" clrIdx="0"/>
  <p:cmAuthor id="8535702" name="曾蓓/贝贝" initials="曾" lastIdx="0" clrIdx="0"/>
  <p:cmAuthor id="406" name="未知的使用者254" initials="未" lastIdx="1" clrIdx="0"/>
  <p:cmAuthor id="407" name="未知的使用者255" initials="未" lastIdx="1" clrIdx="0"/>
  <p:cmAuthor id="408" name="未知的使用者226" initials="未" lastIdx="8" clrIdx="0"/>
  <p:cmAuthor id="410" name="未知用户195" initials="未" lastIdx="1" clrIdx="0"/>
  <p:cmAuthor id="411" name="raymond luan" initials="r" lastIdx="0" clrIdx="0"/>
  <p:cmAuthor id="412" name="未知用户208" initials="未" lastIdx="1" clrIdx="0"/>
  <p:cmAuthor id="413" name="未知用户198" initials="未" lastIdx="1" clrIdx="0"/>
  <p:cmAuthor id="414" name="未知用户209" initials="未" lastIdx="1" clrIdx="0"/>
  <p:cmAuthor id="415" name="未知用户36" initials="未" lastIdx="1" clrIdx="0"/>
  <p:cmAuthor id="416" name="Evonlin" initials="E" lastIdx="2" clrIdx="2"/>
  <p:cmAuthor id="417" name="WANGZF" initials="W" lastIdx="4" clrIdx="2"/>
  <p:cmAuthor id="418" name="未知用户94" initials="未" lastIdx="0" clrIdx="1"/>
  <p:cmAuthor id="419" name="未知的使用者188" initials="未" lastIdx="1" clrIdx="0"/>
  <p:cmAuthor id="420" name="未知用户118" initials="未" lastIdx="1" clrIdx="0"/>
  <p:cmAuthor id="421" name="未知用户119" initials="未" lastIdx="5" clrIdx="1"/>
  <p:cmAuthor id="422" name="未知用户120" initials="未" lastIdx="8" clrIdx="0"/>
  <p:cmAuthor id="423" name="未知用户121" initials="未" lastIdx="1" clrIdx="0"/>
  <p:cmAuthor id="424" name="未知用户122" initials="未" lastIdx="1" clrIdx="0"/>
  <p:cmAuthor id="425" name="未知用户46" initials="未" lastIdx="1" clrIdx="0"/>
  <p:cmAuthor id="426" name="梅芬 吳" initials="梅" lastIdx="1" clrIdx="85"/>
  <p:cmAuthor id="427" name="Unknown User48" initials="U" lastIdx="8" clrIdx="0"/>
  <p:cmAuthor id="428" name="Unknown User52" initials="U" lastIdx="1" clrIdx="0"/>
  <p:cmAuthor id="429" name="Unknown User50" initials="U" lastIdx="1" clrIdx="0"/>
  <p:cmAuthor id="430" name="未知的使用者134" initials="未" lastIdx="1" clrIdx="0"/>
  <p:cmAuthor id="431" name="未知的使用者136" initials="未" lastIdx="1" clrIdx="0"/>
  <p:cmAuthor id="432" name="未知的使用者139" initials="未"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B4B4"/>
    <a:srgbClr val="008ED8"/>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88" autoAdjust="0"/>
    <p:restoredTop sz="94660"/>
  </p:normalViewPr>
  <p:slideViewPr>
    <p:cSldViewPr snapToGrid="0" showGuides="1">
      <p:cViewPr varScale="1">
        <p:scale>
          <a:sx n="117" d="100"/>
          <a:sy n="117" d="100"/>
        </p:scale>
        <p:origin x="568" y="184"/>
      </p:cViewPr>
      <p:guideLst>
        <p:guide orient="horz" pos="2216"/>
        <p:guide pos="39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17513" y="1241425"/>
            <a:ext cx="5957887" cy="33528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0E7BEA-F15D-4B71-BE12-9E4D35D5CE3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17513" y="1241425"/>
            <a:ext cx="5957887" cy="33528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0E7BEA-F15D-4B71-BE12-9E4D35D5CE3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17513" y="1241425"/>
            <a:ext cx="5957887" cy="33528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0E7BEA-F15D-4B71-BE12-9E4D35D5CE3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17513" y="1241425"/>
            <a:ext cx="5957887" cy="33528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0E7BEA-F15D-4B71-BE12-9E4D35D5CE3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17513" y="1241425"/>
            <a:ext cx="5957887" cy="33528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0E7BEA-F15D-4B71-BE12-9E4D35D5CE3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17513" y="1241425"/>
            <a:ext cx="5957887" cy="33528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0E7BEA-F15D-4B71-BE12-9E4D35D5CE3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64" y="243715"/>
            <a:ext cx="942261" cy="551821"/>
          </a:xfrm>
          <a:prstGeom prst="rect">
            <a:avLst/>
          </a:prstGeom>
        </p:spPr>
      </p:pic>
      <p:sp>
        <p:nvSpPr>
          <p:cNvPr id="5" name="KSO_BT1"/>
          <p:cNvSpPr>
            <a:spLocks noGrp="1"/>
          </p:cNvSpPr>
          <p:nvPr>
            <p:ph type="title" hasCustomPrompt="1"/>
          </p:nvPr>
        </p:nvSpPr>
        <p:spPr>
          <a:xfrm>
            <a:off x="0" y="1924044"/>
            <a:ext cx="12192000" cy="1790706"/>
          </a:xfrm>
          <a:prstGeom prst="rect">
            <a:avLst/>
          </a:prstGeom>
        </p:spPr>
        <p:txBody>
          <a:bodyPr vert="horz" lIns="91440" tIns="45720" rIns="91440" bIns="45720" rtlCol="0" anchor="b">
            <a:normAutofit/>
          </a:bodyPr>
          <a:lstStyle>
            <a:lvl1pPr algn="ctr">
              <a:defRPr sz="4400"/>
            </a:lvl1pPr>
          </a:lstStyle>
          <a:p>
            <a:r>
              <a:rPr lang="zh-CN" altLang="en-US" dirty="0"/>
              <a:t>单击此处编辑标题</a:t>
            </a:r>
            <a:endParaRPr lang="en-US" dirty="0"/>
          </a:p>
        </p:txBody>
      </p:sp>
      <p:sp>
        <p:nvSpPr>
          <p:cNvPr id="14" name="文本占位符 13"/>
          <p:cNvSpPr>
            <a:spLocks noGrp="1"/>
          </p:cNvSpPr>
          <p:nvPr>
            <p:ph type="body" sz="quarter" idx="10" hasCustomPrompt="1"/>
          </p:nvPr>
        </p:nvSpPr>
        <p:spPr>
          <a:xfrm>
            <a:off x="0" y="4429125"/>
            <a:ext cx="12192000" cy="895350"/>
          </a:xfrm>
        </p:spPr>
        <p:txBody>
          <a:bodyPr/>
          <a:lstStyle>
            <a:lvl1pPr marL="0" indent="0" algn="ctr">
              <a:buFontTx/>
              <a:buNone/>
              <a:defRPr/>
            </a:lvl1pPr>
          </a:lstStyle>
          <a:p>
            <a:pPr lvl="0"/>
            <a:r>
              <a:rPr lang="zh-CN" altLang="en-US" dirty="0"/>
              <a:t>单击此处编辑副标题</a:t>
            </a:r>
            <a:endParaRPr lang="zh-CN" altLang="en-US" dirty="0"/>
          </a:p>
        </p:txBody>
      </p:sp>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078" y="243714"/>
            <a:ext cx="1918234" cy="551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6" name="圆角矩形 45"/>
          <p:cNvSpPr/>
          <p:nvPr userDrawn="1"/>
        </p:nvSpPr>
        <p:spPr>
          <a:xfrm>
            <a:off x="333375" y="792165"/>
            <a:ext cx="10315575" cy="54141"/>
          </a:xfrm>
          <a:prstGeom prst="roundRect">
            <a:avLst/>
          </a:prstGeom>
        </p:spPr>
        <p:style>
          <a:lnRef idx="0">
            <a:schemeClr val="accent1"/>
          </a:lnRef>
          <a:fillRef idx="3">
            <a:schemeClr val="accent1"/>
          </a:fillRef>
          <a:effectRef idx="3">
            <a:schemeClr val="accent1"/>
          </a:effectRef>
          <a:fontRef idx="minor">
            <a:schemeClr val="lt1"/>
          </a:fontRef>
        </p:style>
        <p:txBody>
          <a:bodyPr lIns="80599" tIns="40299" rIns="80599" bIns="40299" anchor="ctr"/>
          <a:lstStyle/>
          <a:p>
            <a:pPr algn="ctr" defTabSz="805815" fontAlgn="auto">
              <a:spcBef>
                <a:spcPts val="0"/>
              </a:spcBef>
              <a:spcAft>
                <a:spcPts val="0"/>
              </a:spcAft>
              <a:defRPr/>
            </a:pPr>
            <a:endParaRPr lang="zh-CN" altLang="en-US" sz="1585" dirty="0">
              <a:solidFill>
                <a:prstClr val="white"/>
              </a:solidFill>
            </a:endParaRPr>
          </a:p>
        </p:txBody>
      </p:sp>
      <p:sp>
        <p:nvSpPr>
          <p:cNvPr id="49" name="灯片编号占位符 5"/>
          <p:cNvSpPr>
            <a:spLocks noGrp="1"/>
          </p:cNvSpPr>
          <p:nvPr>
            <p:ph type="sldNum" sz="quarter" idx="12"/>
          </p:nvPr>
        </p:nvSpPr>
        <p:spPr>
          <a:xfrm>
            <a:off x="9118387" y="6356354"/>
            <a:ext cx="2743866" cy="365125"/>
          </a:xfrm>
        </p:spPr>
        <p:txBody>
          <a:bodyPr/>
          <a:lstStyle>
            <a:lvl1pPr>
              <a:defRPr/>
            </a:lvl1pPr>
          </a:lstStyle>
          <a:p>
            <a:pPr>
              <a:defRPr/>
            </a:pPr>
            <a:fld id="{28AD7A55-289F-495A-81D1-56B57649C1FD}" type="slidenum">
              <a:rPr lang="zh-CN" altLang="en-US"/>
            </a:fld>
            <a:endParaRPr lang="zh-CN" altLang="en-US" dirty="0"/>
          </a:p>
        </p:txBody>
      </p:sp>
      <p:sp>
        <p:nvSpPr>
          <p:cNvPr id="50" name="KSO_BT1"/>
          <p:cNvSpPr>
            <a:spLocks noGrp="1"/>
          </p:cNvSpPr>
          <p:nvPr>
            <p:ph type="title"/>
          </p:nvPr>
        </p:nvSpPr>
        <p:spPr>
          <a:xfrm>
            <a:off x="333375" y="154040"/>
            <a:ext cx="10315575" cy="638126"/>
          </a:xfrm>
          <a:prstGeom prst="rect">
            <a:avLst/>
          </a:prstGeom>
        </p:spPr>
        <p:txBody>
          <a:bodyPr vert="horz" lIns="91440" tIns="45720" rIns="91440" bIns="45720" rtlCol="0" anchor="b">
            <a:normAutofit/>
          </a:bodyPr>
          <a:lstStyle>
            <a:lvl1pPr>
              <a:defRPr sz="2400">
                <a:solidFill>
                  <a:schemeClr val="accent1"/>
                </a:solidFill>
              </a:defRPr>
            </a:lvl1pPr>
          </a:lstStyle>
          <a:p>
            <a:r>
              <a:rPr lang="zh-CN" altLang="en-US"/>
              <a:t>单击此处编辑母版标题样式</a:t>
            </a:r>
            <a:endParaRPr lang="en-US" dirty="0"/>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64" y="243715"/>
            <a:ext cx="942261" cy="55182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
        <p:nvSpPr>
          <p:cNvPr id="49" name="灯片编号占位符 5"/>
          <p:cNvSpPr>
            <a:spLocks noGrp="1"/>
          </p:cNvSpPr>
          <p:nvPr>
            <p:ph type="sldNum" sz="quarter" idx="12"/>
          </p:nvPr>
        </p:nvSpPr>
        <p:spPr>
          <a:xfrm>
            <a:off x="9118387" y="6356354"/>
            <a:ext cx="2743866" cy="365125"/>
          </a:xfrm>
        </p:spPr>
        <p:txBody>
          <a:bodyPr/>
          <a:lstStyle>
            <a:lvl1pPr>
              <a:defRPr/>
            </a:lvl1pPr>
          </a:lstStyle>
          <a:p>
            <a:pPr>
              <a:defRPr/>
            </a:pPr>
            <a:fld id="{28AD7A55-289F-495A-81D1-56B57649C1FD}" type="slidenum">
              <a:rPr lang="zh-CN" altLang="en-US"/>
            </a:fld>
            <a:endParaRPr lang="zh-CN" altLang="en-US" dirty="0"/>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64" y="243715"/>
            <a:ext cx="942261" cy="551821"/>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078" y="243714"/>
            <a:ext cx="1918234" cy="55182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fld id="{02988E85-C28B-47BD-ACD4-4CAA15AAD99B}"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64" y="243715"/>
            <a:ext cx="942261" cy="55182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11664953" y="6608235"/>
            <a:ext cx="527049" cy="229969"/>
          </a:xfrm>
          <a:prstGeom prst="rect">
            <a:avLst/>
          </a:prstGeom>
          <a:noFill/>
          <a:ln>
            <a:noFill/>
          </a:ln>
        </p:spPr>
        <p:txBody>
          <a:bodyPr lIns="91220" tIns="45610" rIns="91220" bIns="4561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B82AF4F6-39C8-40CB-AC71-1A887BB23696}" type="slidenum">
              <a:rPr lang="zh-CN" altLang="en-US" sz="895" b="1" smtClean="0">
                <a:solidFill>
                  <a:srgbClr val="9BBB59"/>
                </a:solidFill>
                <a:latin typeface="微软雅黑" panose="020B0503020204020204" charset="-122"/>
                <a:ea typeface="微软雅黑" panose="020B0503020204020204" charset="-122"/>
              </a:rPr>
            </a:fld>
            <a:endParaRPr lang="zh-CN" altLang="en-US" sz="895" b="1" dirty="0">
              <a:solidFill>
                <a:srgbClr val="9BBB59"/>
              </a:solidFill>
              <a:latin typeface="微软雅黑" panose="020B0503020204020204" charset="-122"/>
              <a:ea typeface="微软雅黑" panose="020B0503020204020204" charset="-122"/>
            </a:endParaRPr>
          </a:p>
        </p:txBody>
      </p:sp>
      <p:sp>
        <p:nvSpPr>
          <p:cNvPr id="6" name="TextBox 5"/>
          <p:cNvSpPr txBox="1">
            <a:spLocks noChangeArrowheads="1"/>
          </p:cNvSpPr>
          <p:nvPr userDrawn="1"/>
        </p:nvSpPr>
        <p:spPr bwMode="auto">
          <a:xfrm>
            <a:off x="0" y="116418"/>
            <a:ext cx="8976784" cy="299091"/>
          </a:xfrm>
          <a:prstGeom prst="rect">
            <a:avLst/>
          </a:prstGeom>
          <a:noFill/>
          <a:ln>
            <a:noFill/>
          </a:ln>
        </p:spPr>
        <p:txBody>
          <a:bodyPr lIns="91220" tIns="45610" rIns="91220" bIns="4561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auto" hangingPunct="1">
              <a:spcBef>
                <a:spcPts val="0"/>
              </a:spcBef>
              <a:spcAft>
                <a:spcPts val="0"/>
              </a:spcAft>
              <a:defRPr/>
            </a:pPr>
            <a:endParaRPr lang="zh-CN" altLang="en-US" sz="1345" dirty="0">
              <a:solidFill>
                <a:schemeClr val="bg1"/>
              </a:solidFill>
              <a:latin typeface="华文中宋" panose="02010600040101010101" pitchFamily="2" charset="-122"/>
              <a:ea typeface="华文中宋" panose="02010600040101010101" pitchFamily="2" charset="-122"/>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64" y="258320"/>
            <a:ext cx="942261" cy="55182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375F92"/>
                </a:solidFill>
                <a:latin typeface="微软雅黑 Light" panose="020B0502040204020203" pitchFamily="34" charset="-122"/>
                <a:cs typeface="微软雅黑 Light" panose="020B0502040204020203" pitchFamily="34" charset="-122"/>
              </a:defRPr>
            </a:lvl1pPr>
          </a:lstStyle>
          <a:p/>
        </p:txBody>
      </p:sp>
      <p:sp>
        <p:nvSpPr>
          <p:cNvPr id="3" name="Holder 3"/>
          <p:cNvSpPr>
            <a:spLocks noGrp="1"/>
          </p:cNvSpPr>
          <p:nvPr>
            <p:ph type="body" idx="1"/>
          </p:nvPr>
        </p:nvSpPr>
        <p:spPr/>
        <p:txBody>
          <a:bodyPr lIns="0" tIns="0" rIns="0" bIns="0"/>
          <a:lstStyle>
            <a:lvl1pPr>
              <a:defRPr sz="1465" b="0" i="0">
                <a:solidFill>
                  <a:schemeClr val="tx1"/>
                </a:solidFill>
                <a:latin typeface="微软雅黑 Light" panose="020B0502040204020203" pitchFamily="34" charset="-122"/>
                <a:cs typeface="微软雅黑 Light" panose="020B0502040204020203" pitchFamily="34" charset="-122"/>
              </a:defRPr>
            </a:lvl1pPr>
          </a:lstStyle>
          <a:p/>
        </p:txBody>
      </p:sp>
      <p:sp>
        <p:nvSpPr>
          <p:cNvPr id="6" name="Holder 6"/>
          <p:cNvSpPr>
            <a:spLocks noGrp="1"/>
          </p:cNvSpPr>
          <p:nvPr>
            <p:ph type="sldNum" sz="quarter" idx="7"/>
          </p:nvPr>
        </p:nvSpPr>
        <p:spPr/>
        <p:txBody>
          <a:bodyPr lIns="0" tIns="0" rIns="0" bIns="0"/>
          <a:lstStyle>
            <a:lvl1pPr>
              <a:defRPr sz="1065" b="0" i="0">
                <a:solidFill>
                  <a:srgbClr val="B8B5B3"/>
                </a:solidFill>
                <a:latin typeface="微软雅黑" panose="020B0503020204020204" charset="-122"/>
                <a:cs typeface="微软雅黑" panose="020B0503020204020204" charset="-122"/>
              </a:defRPr>
            </a:lvl1pPr>
          </a:lstStyle>
          <a:p>
            <a:pPr marL="25400">
              <a:lnSpc>
                <a:spcPct val="100000"/>
              </a:lnSpc>
              <a:spcBef>
                <a:spcPts val="150"/>
              </a:spcBef>
            </a:pPr>
            <a:fld id="{81D60167-4931-47E6-BA6A-407CBD079E47}" type="slidenum">
              <a:rPr dirty="0"/>
            </a:fld>
            <a:endParaRPr dirty="0"/>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6364" y="243715"/>
            <a:ext cx="942261" cy="55182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showMasterSp="0">
  <p:cSld name="首页">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1341" b="4371"/>
          <a:stretch>
            <a:fillRect/>
          </a:stretch>
        </p:blipFill>
        <p:spPr>
          <a:xfrm flipH="1">
            <a:off x="0" y="-1"/>
            <a:ext cx="12192000" cy="6858001"/>
          </a:xfrm>
          <a:prstGeom prst="rect">
            <a:avLst/>
          </a:prstGeom>
        </p:spPr>
      </p:pic>
      <p:sp>
        <p:nvSpPr>
          <p:cNvPr id="14" name="任意多边形: 形状 3"/>
          <p:cNvSpPr/>
          <p:nvPr userDrawn="1"/>
        </p:nvSpPr>
        <p:spPr>
          <a:xfrm>
            <a:off x="0" y="1458425"/>
            <a:ext cx="6756400" cy="4857750"/>
          </a:xfrm>
          <a:custGeom>
            <a:avLst/>
            <a:gdLst>
              <a:gd name="connsiteX0" fmla="*/ 0 w 6629400"/>
              <a:gd name="connsiteY0" fmla="*/ 0 h 4857750"/>
              <a:gd name="connsiteX1" fmla="*/ 6629400 w 6629400"/>
              <a:gd name="connsiteY1" fmla="*/ 0 h 4857750"/>
              <a:gd name="connsiteX2" fmla="*/ 4052509 w 6629400"/>
              <a:gd name="connsiteY2" fmla="*/ 4857750 h 4857750"/>
              <a:gd name="connsiteX3" fmla="*/ 0 w 6629400"/>
              <a:gd name="connsiteY3" fmla="*/ 4857750 h 4857750"/>
            </a:gdLst>
            <a:ahLst/>
            <a:cxnLst>
              <a:cxn ang="0">
                <a:pos x="connsiteX0" y="connsiteY0"/>
              </a:cxn>
              <a:cxn ang="0">
                <a:pos x="connsiteX1" y="connsiteY1"/>
              </a:cxn>
              <a:cxn ang="0">
                <a:pos x="connsiteX2" y="connsiteY2"/>
              </a:cxn>
              <a:cxn ang="0">
                <a:pos x="connsiteX3" y="connsiteY3"/>
              </a:cxn>
            </a:cxnLst>
            <a:rect l="l" t="t" r="r" b="b"/>
            <a:pathLst>
              <a:path w="6629400" h="4857750">
                <a:moveTo>
                  <a:pt x="0" y="0"/>
                </a:moveTo>
                <a:lnTo>
                  <a:pt x="6629400" y="0"/>
                </a:lnTo>
                <a:lnTo>
                  <a:pt x="4052509" y="4857750"/>
                </a:lnTo>
                <a:lnTo>
                  <a:pt x="0" y="4857750"/>
                </a:lnTo>
                <a:close/>
              </a:path>
            </a:pathLst>
          </a:custGeom>
          <a:solidFill>
            <a:srgbClr val="008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副标题 2"/>
          <p:cNvSpPr>
            <a:spLocks noGrp="1"/>
          </p:cNvSpPr>
          <p:nvPr>
            <p:ph type="subTitle" idx="1"/>
          </p:nvPr>
        </p:nvSpPr>
        <p:spPr>
          <a:xfrm>
            <a:off x="330200" y="3446396"/>
            <a:ext cx="3914698" cy="1655762"/>
          </a:xfrm>
          <a:prstGeom prst="rect">
            <a:avLst/>
          </a:prstGeom>
        </p:spPr>
        <p:txBody>
          <a:bodyPr/>
          <a:lstStyle>
            <a:lvl1pPr marL="0" indent="0" algn="ctr">
              <a:lnSpc>
                <a:spcPct val="100000"/>
              </a:lnSpc>
              <a:spcBef>
                <a:spcPts val="600"/>
              </a:spcBef>
              <a:spcAft>
                <a:spcPts val="600"/>
              </a:spcAft>
              <a:buNone/>
              <a:defRPr sz="2400" b="1">
                <a:solidFill>
                  <a:srgbClr val="F3F3F0"/>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pic>
        <p:nvPicPr>
          <p:cNvPr id="10"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102" y="322892"/>
            <a:ext cx="1635512" cy="513102"/>
          </a:xfrm>
          <a:prstGeom prst="rect">
            <a:avLst/>
          </a:prstGeom>
        </p:spPr>
      </p:pic>
      <p:sp>
        <p:nvSpPr>
          <p:cNvPr id="2" name="标题 1"/>
          <p:cNvSpPr>
            <a:spLocks noGrp="1"/>
          </p:cNvSpPr>
          <p:nvPr>
            <p:ph type="ctrTitle" hasCustomPrompt="1"/>
          </p:nvPr>
        </p:nvSpPr>
        <p:spPr>
          <a:xfrm>
            <a:off x="330200" y="1915657"/>
            <a:ext cx="5765800" cy="1184381"/>
          </a:xfrm>
          <a:prstGeom prst="rect">
            <a:avLst/>
          </a:prstGeom>
        </p:spPr>
        <p:txBody>
          <a:bodyPr anchor="b">
            <a:normAutofit/>
          </a:bodyPr>
          <a:lstStyle>
            <a:lvl1pPr algn="ctr">
              <a:defRPr sz="4000" b="1">
                <a:solidFill>
                  <a:srgbClr val="F3F3F0"/>
                </a:solidFill>
                <a:latin typeface="微软雅黑" panose="020B0503020204020204" charset="-122"/>
                <a:ea typeface="微软雅黑" panose="020B0503020204020204" charset="-122"/>
              </a:defRPr>
            </a:lvl1pPr>
          </a:lstStyle>
          <a:p>
            <a:r>
              <a:rPr lang="zh-CN" altLang="en-US" dirty="0"/>
              <a:t>单击此处编辑母版标题样式 </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690113" y="190494"/>
            <a:ext cx="10791645" cy="699595"/>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6" name="KSO_FN"/>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988E85-C28B-47BD-ACD4-4CAA15AAD99B}" type="slidenum">
              <a:rPr lang="zh-CN" altLang="en-US" smtClean="0"/>
            </a:fld>
            <a:endParaRPr lang="zh-CN" altLang="en-US"/>
          </a:p>
        </p:txBody>
      </p:sp>
      <p:sp>
        <p:nvSpPr>
          <p:cNvPr id="3" name="KSO_BC1"/>
          <p:cNvSpPr>
            <a:spLocks noGrp="1"/>
          </p:cNvSpPr>
          <p:nvPr>
            <p:ph type="body" idx="1"/>
          </p:nvPr>
        </p:nvSpPr>
        <p:spPr>
          <a:xfrm>
            <a:off x="690113" y="1026615"/>
            <a:ext cx="10791645" cy="519321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p:titleStyle>
    <p:bodyStyle>
      <a:lvl1pPr marL="267970" indent="-267970" algn="just" defTabSz="685800" rtl="0" eaLnBrk="1" latinLnBrk="0" hangingPunct="1">
        <a:lnSpc>
          <a:spcPct val="110000"/>
        </a:lnSpc>
        <a:spcBef>
          <a:spcPts val="1350"/>
        </a:spcBef>
        <a:spcAft>
          <a:spcPts val="0"/>
        </a:spcAft>
        <a:buClr>
          <a:schemeClr val="accent1"/>
        </a:buClr>
        <a:buSzPct val="70000"/>
        <a:buFont typeface="Wingdings" panose="05000000000000000000" pitchFamily="2" charset="2"/>
        <a:buChar char="u"/>
        <a:defRPr sz="20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6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media/image7.jpeg"/><Relationship Id="rId3" Type="http://schemas.openxmlformats.org/officeDocument/2006/relationships/tags" Target="../tags/tag39.xml"/><Relationship Id="rId2" Type="http://schemas.openxmlformats.org/officeDocument/2006/relationships/image" Target="../media/image6.png"/><Relationship Id="rId14" Type="http://schemas.openxmlformats.org/officeDocument/2006/relationships/slideLayout" Target="../slideLayouts/slideLayout6.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17.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image" Target="../media/image7.jpeg"/><Relationship Id="rId3" Type="http://schemas.openxmlformats.org/officeDocument/2006/relationships/tags" Target="../tags/tag50.xml"/><Relationship Id="rId2" Type="http://schemas.openxmlformats.org/officeDocument/2006/relationships/image" Target="../media/image6.png"/><Relationship Id="rId14" Type="http://schemas.openxmlformats.org/officeDocument/2006/relationships/slideLayout" Target="../slideLayouts/slideLayout6.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9.xml"/></Relationships>
</file>

<file path=ppt/slides/_rels/slide18.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6" Type="http://schemas.openxmlformats.org/officeDocument/2006/relationships/notesSlide" Target="../notesSlides/notesSlide6.xml"/><Relationship Id="rId15" Type="http://schemas.openxmlformats.org/officeDocument/2006/relationships/slideLayout" Target="../slideLayouts/slideLayout2.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tags" Target="../tags/tag60.xml"/></Relationships>
</file>

<file path=ppt/slides/_rels/slide19.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9" Type="http://schemas.openxmlformats.org/officeDocument/2006/relationships/slideLayout" Target="../slideLayouts/slideLayout2.xml"/><Relationship Id="rId28" Type="http://schemas.openxmlformats.org/officeDocument/2006/relationships/tags" Target="../tags/tag101.xml"/><Relationship Id="rId27" Type="http://schemas.openxmlformats.org/officeDocument/2006/relationships/tags" Target="../tags/tag100.xml"/><Relationship Id="rId26" Type="http://schemas.openxmlformats.org/officeDocument/2006/relationships/tags" Target="../tags/tag99.xml"/><Relationship Id="rId25" Type="http://schemas.openxmlformats.org/officeDocument/2006/relationships/tags" Target="../tags/tag98.xml"/><Relationship Id="rId24" Type="http://schemas.openxmlformats.org/officeDocument/2006/relationships/tags" Target="../tags/tag97.xml"/><Relationship Id="rId23" Type="http://schemas.openxmlformats.org/officeDocument/2006/relationships/tags" Target="../tags/tag96.xml"/><Relationship Id="rId22" Type="http://schemas.openxmlformats.org/officeDocument/2006/relationships/tags" Target="../tags/tag95.xml"/><Relationship Id="rId21" Type="http://schemas.openxmlformats.org/officeDocument/2006/relationships/tags" Target="../tags/tag94.xml"/><Relationship Id="rId20" Type="http://schemas.openxmlformats.org/officeDocument/2006/relationships/tags" Target="../tags/tag93.xml"/><Relationship Id="rId2" Type="http://schemas.openxmlformats.org/officeDocument/2006/relationships/tags" Target="../tags/tag75.xml"/><Relationship Id="rId19" Type="http://schemas.openxmlformats.org/officeDocument/2006/relationships/tags" Target="../tags/tag92.xml"/><Relationship Id="rId18" Type="http://schemas.openxmlformats.org/officeDocument/2006/relationships/tags" Target="../tags/tag91.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7.jpeg"/><Relationship Id="rId3" Type="http://schemas.openxmlformats.org/officeDocument/2006/relationships/tags" Target="../tags/tag2.xml"/><Relationship Id="rId2" Type="http://schemas.openxmlformats.org/officeDocument/2006/relationships/image" Target="../media/image6.png"/><Relationship Id="rId14" Type="http://schemas.openxmlformats.org/officeDocument/2006/relationships/slideLayout" Target="../slideLayouts/slideLayout6.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2" Type="http://schemas.openxmlformats.org/officeDocument/2006/relationships/notesSlide" Target="../notesSlides/notesSlide1.xml"/><Relationship Id="rId21" Type="http://schemas.openxmlformats.org/officeDocument/2006/relationships/slideLayout" Target="../slideLayouts/slideLayout2.xml"/><Relationship Id="rId20" Type="http://schemas.openxmlformats.org/officeDocument/2006/relationships/tags" Target="../tags/tag25.xml"/><Relationship Id="rId2" Type="http://schemas.openxmlformats.org/officeDocument/2006/relationships/tags" Target="../tags/tag13.xml"/><Relationship Id="rId19" Type="http://schemas.openxmlformats.org/officeDocument/2006/relationships/tags" Target="../tags/tag24.xml"/><Relationship Id="rId18" Type="http://schemas.openxmlformats.org/officeDocument/2006/relationships/tags" Target="../tags/tag23.xml"/><Relationship Id="rId17" Type="http://schemas.openxmlformats.org/officeDocument/2006/relationships/image" Target="../media/image13.png"/><Relationship Id="rId16" Type="http://schemas.openxmlformats.org/officeDocument/2006/relationships/image" Target="../media/image12.jpeg"/><Relationship Id="rId15" Type="http://schemas.openxmlformats.org/officeDocument/2006/relationships/image" Target="../media/image11.png"/><Relationship Id="rId14" Type="http://schemas.openxmlformats.org/officeDocument/2006/relationships/image" Target="../media/image10.png"/><Relationship Id="rId13" Type="http://schemas.openxmlformats.org/officeDocument/2006/relationships/image" Target="../media/image9.png"/><Relationship Id="rId12" Type="http://schemas.openxmlformats.org/officeDocument/2006/relationships/image" Target="../media/image8.png"/><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image" Target="../media/image7.jpeg"/><Relationship Id="rId3" Type="http://schemas.openxmlformats.org/officeDocument/2006/relationships/tags" Target="../tags/tag27.xml"/><Relationship Id="rId2" Type="http://schemas.openxmlformats.org/officeDocument/2006/relationships/image" Target="../media/image6.png"/><Relationship Id="rId14" Type="http://schemas.openxmlformats.org/officeDocument/2006/relationships/slideLayout" Target="../slideLayouts/slideLayout6.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image" Target="../media/image20.png"/><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emf"/><Relationship Id="rId16" Type="http://schemas.openxmlformats.org/officeDocument/2006/relationships/notesSlide" Target="../notesSlides/notesSlide3.xml"/><Relationship Id="rId15" Type="http://schemas.openxmlformats.org/officeDocument/2006/relationships/slideLayout" Target="../slideLayouts/slideLayout2.xml"/><Relationship Id="rId14" Type="http://schemas.openxmlformats.org/officeDocument/2006/relationships/image" Target="../media/image26.png"/><Relationship Id="rId13" Type="http://schemas.openxmlformats.org/officeDocument/2006/relationships/image" Target="../media/image25.jpeg"/><Relationship Id="rId12" Type="http://schemas.openxmlformats.org/officeDocument/2006/relationships/image" Target="../media/image24.jpeg"/><Relationship Id="rId11" Type="http://schemas.openxmlformats.org/officeDocument/2006/relationships/image" Target="../media/image23.jpeg"/><Relationship Id="rId10" Type="http://schemas.openxmlformats.org/officeDocument/2006/relationships/image" Target="../media/image22.jpeg"/><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112181" y="4315848"/>
            <a:ext cx="1667443" cy="800219"/>
          </a:xfrm>
          <a:prstGeom prst="rect">
            <a:avLst/>
          </a:prstGeom>
        </p:spPr>
        <p:txBody>
          <a:bodyPr wrap="none">
            <a:spAutoFit/>
          </a:bodyPr>
          <a:lstStyle/>
          <a:p>
            <a:pPr algn="ctr" defTabSz="909955">
              <a:spcBef>
                <a:spcPts val="600"/>
              </a:spcBef>
              <a:spcAft>
                <a:spcPts val="600"/>
              </a:spcAft>
            </a:pPr>
            <a:r>
              <a:rPr lang="en-US" altLang="zh-CN" sz="1800" b="1" dirty="0">
                <a:solidFill>
                  <a:schemeClr val="bg1"/>
                </a:solidFill>
                <a:latin typeface="微软雅黑" panose="020B0503020204020204" charset="-122"/>
                <a:ea typeface="微软雅黑" panose="020B0503020204020204" charset="-122"/>
              </a:rPr>
              <a:t>DICT</a:t>
            </a:r>
            <a:r>
              <a:rPr lang="zh-CN" altLang="en-US" sz="1800" b="1" dirty="0">
                <a:solidFill>
                  <a:schemeClr val="bg1"/>
                </a:solidFill>
                <a:latin typeface="微软雅黑" panose="020B0503020204020204" charset="-122"/>
                <a:ea typeface="微软雅黑" panose="020B0503020204020204" charset="-122"/>
              </a:rPr>
              <a:t>标杆项目</a:t>
            </a:r>
            <a:endParaRPr lang="en-US" altLang="zh-CN" sz="1800" b="1" dirty="0">
              <a:solidFill>
                <a:schemeClr val="bg1"/>
              </a:solidFill>
              <a:latin typeface="微软雅黑" panose="020B0503020204020204" charset="-122"/>
              <a:ea typeface="微软雅黑" panose="020B0503020204020204" charset="-122"/>
            </a:endParaRPr>
          </a:p>
          <a:p>
            <a:pPr algn="ctr" defTabSz="909955">
              <a:spcBef>
                <a:spcPts val="600"/>
              </a:spcBef>
              <a:spcAft>
                <a:spcPts val="600"/>
              </a:spcAft>
            </a:pPr>
            <a:r>
              <a:rPr lang="en-US" altLang="zh-CN" sz="1800" b="1" dirty="0">
                <a:solidFill>
                  <a:schemeClr val="bg1"/>
                </a:solidFill>
                <a:latin typeface="微软雅黑" panose="020B0503020204020204" charset="-122"/>
                <a:ea typeface="微软雅黑" panose="020B0503020204020204" charset="-122"/>
              </a:rPr>
              <a:t>2025</a:t>
            </a:r>
            <a:r>
              <a:rPr lang="zh-CN" altLang="en-US" sz="1800" b="1" dirty="0">
                <a:solidFill>
                  <a:schemeClr val="bg1"/>
                </a:solidFill>
                <a:latin typeface="微软雅黑" panose="020B0503020204020204" charset="-122"/>
                <a:ea typeface="微软雅黑" panose="020B0503020204020204" charset="-122"/>
              </a:rPr>
              <a:t>年</a:t>
            </a:r>
            <a:r>
              <a:rPr lang="en-US" altLang="zh-CN" b="1" dirty="0">
                <a:solidFill>
                  <a:schemeClr val="bg1"/>
                </a:solidFill>
                <a:latin typeface="微软雅黑" panose="020B0503020204020204" charset="-122"/>
                <a:ea typeface="微软雅黑" panose="020B0503020204020204" charset="-122"/>
              </a:rPr>
              <a:t>6</a:t>
            </a:r>
            <a:r>
              <a:rPr lang="zh-CN" altLang="en-US" b="1" dirty="0">
                <a:solidFill>
                  <a:schemeClr val="bg1"/>
                </a:solidFill>
                <a:latin typeface="微软雅黑" panose="020B0503020204020204" charset="-122"/>
                <a:ea typeface="微软雅黑" panose="020B0503020204020204" charset="-122"/>
              </a:rPr>
              <a:t>月</a:t>
            </a:r>
            <a:endParaRPr lang="zh-CN" altLang="en-US" sz="1800" b="1" dirty="0">
              <a:solidFill>
                <a:schemeClr val="bg1"/>
              </a:solidFill>
              <a:latin typeface="微软雅黑" panose="020B0503020204020204" charset="-122"/>
              <a:ea typeface="微软雅黑" panose="020B0503020204020204" charset="-122"/>
            </a:endParaRPr>
          </a:p>
        </p:txBody>
      </p:sp>
      <p:sp>
        <p:nvSpPr>
          <p:cNvPr id="17" name="文本框 16"/>
          <p:cNvSpPr txBox="1"/>
          <p:nvPr/>
        </p:nvSpPr>
        <p:spPr>
          <a:xfrm>
            <a:off x="117475" y="2485390"/>
            <a:ext cx="6174105" cy="799465"/>
          </a:xfrm>
          <a:prstGeom prst="rect">
            <a:avLst/>
          </a:prstGeom>
          <a:noFill/>
        </p:spPr>
        <p:txBody>
          <a:bodyPr wrap="none" rtlCol="0">
            <a:noAutofit/>
          </a:bodyPr>
          <a:lstStyle/>
          <a:p>
            <a:pPr algn="ctr"/>
            <a:r>
              <a:rPr lang="zh-CN" altLang="zh-CN" sz="2000" b="1" dirty="0">
                <a:solidFill>
                  <a:schemeClr val="bg1"/>
                </a:solidFill>
                <a:latin typeface="微软雅黑" panose="020B0503020204020204" charset="-122"/>
                <a:ea typeface="微软雅黑" panose="020B0503020204020204" charset="-122"/>
                <a:cs typeface="微软雅黑" panose="020B0503020204020204" charset="-122"/>
              </a:rPr>
              <a:t>安宁市互联网</a:t>
            </a: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rPr>
              <a:t>+</a:t>
            </a:r>
            <a:r>
              <a:rPr lang="zh-CN" altLang="zh-CN" sz="2000" b="1" dirty="0">
                <a:solidFill>
                  <a:schemeClr val="bg1"/>
                </a:solidFill>
                <a:latin typeface="微软雅黑" panose="020B0503020204020204" charset="-122"/>
                <a:ea typeface="微软雅黑" panose="020B0503020204020204" charset="-122"/>
                <a:cs typeface="微软雅黑" panose="020B0503020204020204" charset="-122"/>
              </a:rPr>
              <a:t>智慧养老信息化系统建设项目</a:t>
            </a:r>
            <a:endParaRPr lang="en-US" altLang="zh-CN" sz="2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rPr>
              <a:t>安“</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e</a:t>
            </a: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rPr>
              <a:t>”养老</a:t>
            </a:r>
            <a:endParaRPr lang="zh-CN" sz="20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8AD7A55-289F-495A-81D1-56B57649C1FD}" type="slidenum">
              <a:rPr lang="zh-CN" altLang="en-US" smtClean="0"/>
            </a:fld>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3375" y="1005571"/>
            <a:ext cx="10808758" cy="5308028"/>
          </a:xfrm>
          <a:prstGeom prst="rect">
            <a:avLst/>
          </a:prstGeom>
        </p:spPr>
      </p:pic>
      <p:sp>
        <p:nvSpPr>
          <p:cNvPr id="5" name="标题 1"/>
          <p:cNvSpPr txBox="1">
            <a:spLocks noGrp="1" noChangeArrowheads="1"/>
          </p:cNvSpPr>
          <p:nvPr>
            <p:ph type="title"/>
          </p:nvPr>
        </p:nvSpPr>
        <p:spPr bwMode="auto">
          <a:xfrm>
            <a:off x="333375" y="306903"/>
            <a:ext cx="10315575"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914400" fontAlgn="base">
              <a:lnSpc>
                <a:spcPct val="90000"/>
              </a:lnSpc>
              <a:spcBef>
                <a:spcPct val="0"/>
              </a:spcBef>
              <a:spcAft>
                <a:spcPct val="0"/>
              </a:spcAft>
              <a:defRPr/>
            </a:pP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应用场景：</a:t>
            </a:r>
            <a:r>
              <a:rPr lang="zh-CN" altLang="en-US" sz="2000" dirty="0">
                <a:solidFill>
                  <a:srgbClr val="0070C0"/>
                </a:solidFill>
                <a:latin typeface="微软雅黑" panose="020B0503020204020204" charset="-122"/>
                <a:ea typeface="微软雅黑" panose="020B0503020204020204" charset="-122"/>
                <a:cs typeface="微软雅黑" panose="020B0503020204020204" charset="-122"/>
              </a:rPr>
              <a:t>居家上门服务管理</a:t>
            </a:r>
            <a:endParaRPr lang="zh-CN" altLang="en-US" sz="2400" b="1" dirty="0">
              <a:solidFill>
                <a:srgbClr val="0070C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8AD7A55-289F-495A-81D1-56B57649C1FD}" type="slidenum">
              <a:rPr lang="zh-CN" altLang="en-US" smtClean="0"/>
            </a:fld>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3375" y="1110198"/>
            <a:ext cx="10741025" cy="5309911"/>
          </a:xfrm>
          <a:prstGeom prst="rect">
            <a:avLst/>
          </a:prstGeom>
        </p:spPr>
      </p:pic>
      <p:sp>
        <p:nvSpPr>
          <p:cNvPr id="5" name="标题 1"/>
          <p:cNvSpPr txBox="1">
            <a:spLocks noGrp="1" noChangeArrowheads="1"/>
          </p:cNvSpPr>
          <p:nvPr>
            <p:ph type="title"/>
          </p:nvPr>
        </p:nvSpPr>
        <p:spPr bwMode="auto">
          <a:xfrm>
            <a:off x="333375" y="306903"/>
            <a:ext cx="10315575"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914400" fontAlgn="base">
              <a:lnSpc>
                <a:spcPct val="90000"/>
              </a:lnSpc>
              <a:spcBef>
                <a:spcPct val="0"/>
              </a:spcBef>
              <a:spcAft>
                <a:spcPct val="0"/>
              </a:spcAft>
              <a:defRPr/>
            </a:pP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应用场景：</a:t>
            </a:r>
            <a:r>
              <a:rPr lang="zh-CN" altLang="en-US" sz="2000" dirty="0">
                <a:solidFill>
                  <a:srgbClr val="0070C0"/>
                </a:solidFill>
                <a:latin typeface="微软雅黑" panose="020B0503020204020204" charset="-122"/>
                <a:ea typeface="微软雅黑" panose="020B0503020204020204" charset="-122"/>
                <a:cs typeface="微软雅黑" panose="020B0503020204020204" charset="-122"/>
              </a:rPr>
              <a:t>服务商管理后台</a:t>
            </a:r>
            <a:endParaRPr lang="zh-CN" altLang="en-US" sz="2400" b="1" dirty="0">
              <a:solidFill>
                <a:srgbClr val="0070C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8AD7A55-289F-495A-81D1-56B57649C1FD}" type="slidenum">
              <a:rPr lang="zh-CN" altLang="en-US" smtClean="0"/>
            </a:fld>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7375" y="1315727"/>
            <a:ext cx="2103038" cy="4136759"/>
          </a:xfrm>
          <a:prstGeom prst="rect">
            <a:avLst/>
          </a:prstGeom>
        </p:spPr>
      </p:pic>
      <p:pic>
        <p:nvPicPr>
          <p:cNvPr id="5" name="图片 4"/>
          <p:cNvPicPr>
            <a:picLocks noChangeAspect="1"/>
          </p:cNvPicPr>
          <p:nvPr/>
        </p:nvPicPr>
        <p:blipFill>
          <a:blip r:embed="rId2"/>
          <a:stretch>
            <a:fillRect/>
          </a:stretch>
        </p:blipFill>
        <p:spPr>
          <a:xfrm>
            <a:off x="3321424" y="1315727"/>
            <a:ext cx="2016742" cy="4136759"/>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328" y="1315727"/>
            <a:ext cx="1999544" cy="4136759"/>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816" y="1315727"/>
            <a:ext cx="2004448" cy="4136759"/>
          </a:xfrm>
          <a:prstGeom prst="rect">
            <a:avLst/>
          </a:prstGeom>
        </p:spPr>
      </p:pic>
      <p:sp>
        <p:nvSpPr>
          <p:cNvPr id="8" name="标题 1"/>
          <p:cNvSpPr txBox="1">
            <a:spLocks noGrp="1" noChangeArrowheads="1"/>
          </p:cNvSpPr>
          <p:nvPr>
            <p:ph type="title"/>
          </p:nvPr>
        </p:nvSpPr>
        <p:spPr bwMode="auto">
          <a:xfrm>
            <a:off x="333375" y="306903"/>
            <a:ext cx="10315575"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914400" fontAlgn="base">
              <a:lnSpc>
                <a:spcPct val="90000"/>
              </a:lnSpc>
              <a:spcBef>
                <a:spcPct val="0"/>
              </a:spcBef>
              <a:spcAft>
                <a:spcPct val="0"/>
              </a:spcAft>
              <a:defRPr/>
            </a:pP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应用场景：</a:t>
            </a:r>
            <a:r>
              <a:rPr lang="zh-CN" altLang="en-US" sz="2000" dirty="0">
                <a:solidFill>
                  <a:srgbClr val="0070C0"/>
                </a:solidFill>
                <a:latin typeface="微软雅黑" panose="020B0503020204020204" charset="-122"/>
                <a:ea typeface="微软雅黑" panose="020B0503020204020204" charset="-122"/>
                <a:cs typeface="微软雅黑" panose="020B0503020204020204" charset="-122"/>
              </a:rPr>
              <a:t>移动客户端</a:t>
            </a:r>
            <a:endParaRPr lang="zh-CN" altLang="en-US" sz="2400" b="1" dirty="0">
              <a:solidFill>
                <a:srgbClr val="0070C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8AD7A55-289F-495A-81D1-56B57649C1FD}" type="slidenum">
              <a:rPr lang="zh-CN" altLang="en-US" smtClean="0"/>
            </a:fld>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3375" y="1015031"/>
            <a:ext cx="10791825" cy="5274069"/>
          </a:xfrm>
          <a:prstGeom prst="rect">
            <a:avLst/>
          </a:prstGeom>
        </p:spPr>
      </p:pic>
      <p:sp>
        <p:nvSpPr>
          <p:cNvPr id="5" name="标题 1"/>
          <p:cNvSpPr txBox="1">
            <a:spLocks noGrp="1" noChangeArrowheads="1"/>
          </p:cNvSpPr>
          <p:nvPr>
            <p:ph type="title"/>
          </p:nvPr>
        </p:nvSpPr>
        <p:spPr bwMode="auto">
          <a:xfrm>
            <a:off x="333375" y="306903"/>
            <a:ext cx="10315575"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914400" fontAlgn="base">
              <a:lnSpc>
                <a:spcPct val="90000"/>
              </a:lnSpc>
              <a:spcBef>
                <a:spcPct val="0"/>
              </a:spcBef>
              <a:spcAft>
                <a:spcPct val="0"/>
              </a:spcAft>
              <a:defRPr/>
            </a:pP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应用场景：</a:t>
            </a:r>
            <a:r>
              <a:rPr lang="zh-CN" altLang="en-US" sz="2000" dirty="0">
                <a:solidFill>
                  <a:srgbClr val="0070C0"/>
                </a:solidFill>
                <a:latin typeface="微软雅黑" panose="020B0503020204020204" charset="-122"/>
                <a:ea typeface="微软雅黑" panose="020B0503020204020204" charset="-122"/>
                <a:cs typeface="微软雅黑" panose="020B0503020204020204" charset="-122"/>
              </a:rPr>
              <a:t>政府监管数据大屏</a:t>
            </a:r>
            <a:endParaRPr lang="zh-CN" altLang="en-US" sz="2400" b="1" dirty="0">
              <a:solidFill>
                <a:srgbClr val="0070C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2" cstate="email"/>
          <a:stretch>
            <a:fillRect/>
          </a:stretch>
        </p:blipFill>
        <p:spPr>
          <a:xfrm>
            <a:off x="2109216" y="763333"/>
            <a:ext cx="8418458" cy="36001"/>
          </a:xfrm>
          <a:prstGeom prst="rect">
            <a:avLst/>
          </a:prstGeom>
        </p:spPr>
      </p:pic>
      <p:sp>
        <p:nvSpPr>
          <p:cNvPr id="13" name="Title 1"/>
          <p:cNvSpPr txBox="1"/>
          <p:nvPr>
            <p:custDataLst>
              <p:tags r:id="rId3"/>
            </p:custDataLst>
          </p:nvPr>
        </p:nvSpPr>
        <p:spPr bwMode="auto">
          <a:xfrm>
            <a:off x="274091" y="261241"/>
            <a:ext cx="9283148"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noAutofit/>
          </a:bodyPr>
          <a:lstStyle>
            <a:lvl1pPr marL="0" marR="0" indent="0" algn="ctr" defTabSz="1219200" rtl="0" eaLnBrk="1" fontAlgn="auto" latinLnBrk="0" hangingPunct="1">
              <a:lnSpc>
                <a:spcPct val="100000"/>
              </a:lnSpc>
              <a:spcBef>
                <a:spcPct val="0"/>
              </a:spcBef>
              <a:spcAft>
                <a:spcPts val="0"/>
              </a:spcAft>
              <a:buClrTx/>
              <a:buSzTx/>
              <a:buFontTx/>
              <a:buNone/>
              <a:defRPr sz="5900" b="0" kern="1200" baseline="0">
                <a:solidFill>
                  <a:schemeClr val="tx1"/>
                </a:solidFill>
                <a:latin typeface="+mj-lt"/>
                <a:ea typeface="+mj-ea"/>
                <a:cs typeface="+mj-cs"/>
                <a:sym typeface="微软雅黑" panose="020B0503020204020204" charset="-122"/>
              </a:defRPr>
            </a:lvl1pPr>
            <a:lvl2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vl6pPr marL="1219200" marR="0" indent="-60960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6pPr>
            <a:lvl7pPr marL="1219200" marR="0" indent="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7pPr>
            <a:lvl8pPr marL="1219200" marR="0" indent="60960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8pPr>
            <a:lvl9pPr marL="1219200" marR="0" indent="121920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9pPr>
          </a:lstStyle>
          <a:p>
            <a:pPr algn="l"/>
            <a:r>
              <a:rPr lang="zh-CN" altLang="en-US" sz="2800" b="1" dirty="0">
                <a:solidFill>
                  <a:srgbClr val="0070C0"/>
                </a:solidFill>
                <a:latin typeface="微软雅黑" panose="020B0503020204020204" charset="-122"/>
                <a:ea typeface="微软雅黑" panose="020B0503020204020204" charset="-122"/>
              </a:rPr>
              <a:t>目录</a:t>
            </a:r>
            <a:endParaRPr lang="zh-CN" altLang="en-US" sz="2800" b="1" dirty="0">
              <a:solidFill>
                <a:srgbClr val="0070C0"/>
              </a:solidFill>
              <a:latin typeface="微软雅黑" panose="020B0503020204020204" charset="-122"/>
              <a:ea typeface="微软雅黑" panose="020B0503020204020204" charset="-122"/>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t="24469" r="128" b="19714"/>
          <a:stretch>
            <a:fillRect/>
          </a:stretch>
        </p:blipFill>
        <p:spPr>
          <a:xfrm>
            <a:off x="0" y="1268760"/>
            <a:ext cx="12192000" cy="2927350"/>
          </a:xfrm>
          <a:prstGeom prst="rect">
            <a:avLst/>
          </a:prstGeom>
        </p:spPr>
      </p:pic>
      <p:sp>
        <p:nvSpPr>
          <p:cNvPr id="4" name="椭圆 3"/>
          <p:cNvSpPr/>
          <p:nvPr>
            <p:custDataLst>
              <p:tags r:id="rId5"/>
            </p:custDataLst>
          </p:nvPr>
        </p:nvSpPr>
        <p:spPr>
          <a:xfrm>
            <a:off x="1847665" y="3620046"/>
            <a:ext cx="1152128" cy="11521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01</a:t>
            </a:r>
            <a:endParaRPr lang="zh-CN" altLang="en-US" sz="2800" dirty="0">
              <a:latin typeface="微软雅黑" panose="020B0503020204020204" charset="-122"/>
              <a:ea typeface="微软雅黑" panose="020B0503020204020204" charset="-122"/>
            </a:endParaRPr>
          </a:p>
        </p:txBody>
      </p:sp>
      <p:sp>
        <p:nvSpPr>
          <p:cNvPr id="6" name="椭圆 5"/>
          <p:cNvSpPr/>
          <p:nvPr>
            <p:custDataLst>
              <p:tags r:id="rId6"/>
            </p:custDataLst>
          </p:nvPr>
        </p:nvSpPr>
        <p:spPr>
          <a:xfrm>
            <a:off x="4127905" y="3623718"/>
            <a:ext cx="1152128" cy="11521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02</a:t>
            </a:r>
            <a:endParaRPr lang="zh-CN" altLang="en-US" sz="2800" dirty="0">
              <a:latin typeface="微软雅黑" panose="020B0503020204020204" charset="-122"/>
              <a:ea typeface="微软雅黑" panose="020B0503020204020204" charset="-122"/>
            </a:endParaRPr>
          </a:p>
        </p:txBody>
      </p:sp>
      <p:sp>
        <p:nvSpPr>
          <p:cNvPr id="7" name="椭圆 6"/>
          <p:cNvSpPr/>
          <p:nvPr>
            <p:custDataLst>
              <p:tags r:id="rId7"/>
            </p:custDataLst>
          </p:nvPr>
        </p:nvSpPr>
        <p:spPr>
          <a:xfrm>
            <a:off x="6408167" y="3623856"/>
            <a:ext cx="1152128" cy="1152128"/>
          </a:xfrm>
          <a:prstGeom prst="ellipse">
            <a:avLst/>
          </a:prstGeom>
          <a:solidFill>
            <a:srgbClr val="008ED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03</a:t>
            </a:r>
            <a:endParaRPr lang="zh-CN" altLang="en-US" sz="2800" dirty="0">
              <a:latin typeface="微软雅黑" panose="020B0503020204020204" charset="-122"/>
              <a:ea typeface="微软雅黑" panose="020B0503020204020204" charset="-122"/>
            </a:endParaRPr>
          </a:p>
        </p:txBody>
      </p:sp>
      <p:sp>
        <p:nvSpPr>
          <p:cNvPr id="9" name="矩形 7"/>
          <p:cNvSpPr txBox="1"/>
          <p:nvPr>
            <p:custDataLst>
              <p:tags r:id="rId8"/>
            </p:custDataLst>
          </p:nvPr>
        </p:nvSpPr>
        <p:spPr>
          <a:xfrm>
            <a:off x="1855015" y="4772174"/>
            <a:ext cx="1118253" cy="430372"/>
          </a:xfrm>
          <a:prstGeom prst="rect">
            <a:avLst/>
          </a:prstGeom>
          <a:noFill/>
          <a:ln w="12700" cap="flat">
            <a:noFill/>
            <a:miter lim="400000"/>
          </a:ln>
          <a:effectLst/>
        </p:spPr>
        <p:txBody>
          <a:bodyPr wrap="none" lIns="45719" tIns="45719" rIns="45719" bIns="45719" numCol="1" anchor="t">
            <a:spAutoFit/>
          </a:bodyPr>
          <a:lstStyle>
            <a:lvl1pPr>
              <a:defRPr sz="3600" b="1">
                <a:solidFill>
                  <a:srgbClr val="0C6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20000"/>
              </a:lnSpc>
            </a:pPr>
            <a:r>
              <a:rPr lang="zh-CN" altLang="en-US" sz="2000" dirty="0">
                <a:solidFill>
                  <a:schemeClr val="bg2">
                    <a:lumMod val="75000"/>
                  </a:schemeClr>
                </a:solidFill>
              </a:rPr>
              <a:t>项目背景</a:t>
            </a:r>
            <a:endParaRPr lang="zh-CN" altLang="en-US" sz="2000" dirty="0">
              <a:solidFill>
                <a:schemeClr val="bg2">
                  <a:lumMod val="75000"/>
                </a:schemeClr>
              </a:solidFill>
            </a:endParaRPr>
          </a:p>
        </p:txBody>
      </p:sp>
      <p:sp>
        <p:nvSpPr>
          <p:cNvPr id="11" name="矩形 7"/>
          <p:cNvSpPr txBox="1"/>
          <p:nvPr>
            <p:custDataLst>
              <p:tags r:id="rId9"/>
            </p:custDataLst>
          </p:nvPr>
        </p:nvSpPr>
        <p:spPr>
          <a:xfrm>
            <a:off x="4184913" y="4772174"/>
            <a:ext cx="1118253" cy="430372"/>
          </a:xfrm>
          <a:prstGeom prst="rect">
            <a:avLst/>
          </a:prstGeom>
          <a:noFill/>
          <a:ln w="12700" cap="flat">
            <a:noFill/>
            <a:miter lim="400000"/>
          </a:ln>
          <a:effectLst/>
        </p:spPr>
        <p:txBody>
          <a:bodyPr wrap="none" lIns="45719" tIns="45719" rIns="45719" bIns="45719" numCol="1" anchor="t">
            <a:spAutoFit/>
          </a:bodyPr>
          <a:lstStyle>
            <a:defPPr>
              <a:defRPr lang="zh-CN"/>
            </a:defPPr>
            <a:lvl1pPr>
              <a:lnSpc>
                <a:spcPct val="120000"/>
              </a:lnSpc>
              <a:defRPr sz="2000" b="1">
                <a:solidFill>
                  <a:schemeClr val="bg2">
                    <a:lumMod val="75000"/>
                  </a:schemeClr>
                </a:solidFill>
                <a:latin typeface="微软雅黑" panose="020B0503020204020204" charset="-122"/>
                <a:ea typeface="微软雅黑" panose="020B0503020204020204" charset="-122"/>
                <a:cs typeface="微软雅黑" panose="020B0503020204020204" charset="-122"/>
              </a:defRPr>
            </a:lvl1pPr>
          </a:lstStyle>
          <a:p>
            <a:r>
              <a:rPr lang="zh-CN" altLang="en-US" dirty="0"/>
              <a:t>解决方案</a:t>
            </a:r>
            <a:endParaRPr lang="zh-CN" altLang="en-US" dirty="0"/>
          </a:p>
        </p:txBody>
      </p:sp>
      <p:sp>
        <p:nvSpPr>
          <p:cNvPr id="10" name="椭圆 9"/>
          <p:cNvSpPr/>
          <p:nvPr>
            <p:custDataLst>
              <p:tags r:id="rId10"/>
            </p:custDataLst>
          </p:nvPr>
        </p:nvSpPr>
        <p:spPr>
          <a:xfrm>
            <a:off x="8751317" y="3620046"/>
            <a:ext cx="1152128" cy="11521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04</a:t>
            </a:r>
            <a:endParaRPr lang="zh-CN" altLang="en-US" sz="2800" dirty="0">
              <a:latin typeface="微软雅黑" panose="020B0503020204020204" charset="-122"/>
              <a:ea typeface="微软雅黑" panose="020B0503020204020204" charset="-122"/>
            </a:endParaRPr>
          </a:p>
        </p:txBody>
      </p:sp>
      <p:sp>
        <p:nvSpPr>
          <p:cNvPr id="3" name="矩形 7"/>
          <p:cNvSpPr txBox="1"/>
          <p:nvPr>
            <p:custDataLst>
              <p:tags r:id="rId11"/>
            </p:custDataLst>
          </p:nvPr>
        </p:nvSpPr>
        <p:spPr>
          <a:xfrm>
            <a:off x="8844709" y="4772174"/>
            <a:ext cx="1118253" cy="430372"/>
          </a:xfrm>
          <a:prstGeom prst="rect">
            <a:avLst/>
          </a:prstGeom>
          <a:noFill/>
          <a:ln w="12700" cap="flat">
            <a:noFill/>
            <a:miter lim="400000"/>
          </a:ln>
          <a:effectLst/>
        </p:spPr>
        <p:txBody>
          <a:bodyPr wrap="none" lIns="45719" tIns="45719" rIns="45719" bIns="45719" numCol="1" anchor="t">
            <a:spAutoFit/>
          </a:bodyPr>
          <a:lstStyle>
            <a:lvl1pPr>
              <a:defRPr sz="3600" b="1">
                <a:solidFill>
                  <a:srgbClr val="0C6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20000"/>
              </a:lnSpc>
            </a:pPr>
            <a:r>
              <a:rPr lang="zh-CN" altLang="en-US" sz="2000" dirty="0">
                <a:solidFill>
                  <a:schemeClr val="bg2">
                    <a:lumMod val="75000"/>
                  </a:schemeClr>
                </a:solidFill>
              </a:rPr>
              <a:t>生态情况</a:t>
            </a:r>
            <a:endParaRPr lang="zh-CN" altLang="en-US" sz="2000" dirty="0">
              <a:solidFill>
                <a:schemeClr val="bg2">
                  <a:lumMod val="75000"/>
                </a:schemeClr>
              </a:solidFill>
            </a:endParaRPr>
          </a:p>
        </p:txBody>
      </p:sp>
      <p:sp>
        <p:nvSpPr>
          <p:cNvPr id="5" name="矩形 7"/>
          <p:cNvSpPr txBox="1"/>
          <p:nvPr>
            <p:custDataLst>
              <p:tags r:id="rId12"/>
            </p:custDataLst>
          </p:nvPr>
        </p:nvSpPr>
        <p:spPr>
          <a:xfrm>
            <a:off x="6514811" y="4772174"/>
            <a:ext cx="1118253" cy="430372"/>
          </a:xfrm>
          <a:prstGeom prst="rect">
            <a:avLst/>
          </a:prstGeom>
          <a:noFill/>
          <a:ln w="12700" cap="flat">
            <a:noFill/>
            <a:miter lim="400000"/>
          </a:ln>
          <a:effectLst/>
        </p:spPr>
        <p:txBody>
          <a:bodyPr wrap="none" lIns="45719" tIns="45719" rIns="45719" bIns="45719" numCol="1" anchor="t">
            <a:spAutoFit/>
          </a:bodyPr>
          <a:lstStyle>
            <a:defPPr>
              <a:defRPr lang="zh-CN"/>
            </a:defPPr>
            <a:lvl1pPr>
              <a:lnSpc>
                <a:spcPct val="120000"/>
              </a:lnSpc>
              <a:defRPr sz="2000" b="1">
                <a:solidFill>
                  <a:srgbClr val="008ED8"/>
                </a:solidFill>
                <a:latin typeface="微软雅黑" panose="020B0503020204020204" charset="-122"/>
                <a:ea typeface="微软雅黑" panose="020B0503020204020204" charset="-122"/>
                <a:cs typeface="微软雅黑" panose="020B0503020204020204" charset="-122"/>
              </a:defRPr>
            </a:lvl1pPr>
          </a:lstStyle>
          <a:p>
            <a:r>
              <a:rPr lang="zh-CN" altLang="en-US" dirty="0">
                <a:sym typeface="+mn-ea"/>
              </a:rPr>
              <a:t>项目成效</a:t>
            </a:r>
            <a:endParaRPr lang="zh-CN" altLang="en-US" dirty="0"/>
          </a:p>
        </p:txBody>
      </p:sp>
    </p:spTree>
    <p:custDataLst>
      <p:tags r:id="rId1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标题 1"/>
          <p:cNvSpPr txBox="1">
            <a:spLocks noChangeArrowheads="1"/>
          </p:cNvSpPr>
          <p:nvPr/>
        </p:nvSpPr>
        <p:spPr bwMode="auto">
          <a:xfrm>
            <a:off x="643891" y="355917"/>
            <a:ext cx="9625965" cy="3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914400" fontAlgn="base">
              <a:lnSpc>
                <a:spcPct val="90000"/>
              </a:lnSpc>
              <a:spcBef>
                <a:spcPct val="0"/>
              </a:spcBef>
              <a:spcAft>
                <a:spcPct val="0"/>
              </a:spcAft>
              <a:defRPr/>
            </a:pP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项目实施成效</a:t>
            </a:r>
            <a:endParaRPr lang="zh-CN" altLang="en-US" sz="2400" b="1" dirty="0">
              <a:solidFill>
                <a:srgbClr val="0070C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1031" y="1307902"/>
            <a:ext cx="3971864" cy="2675546"/>
          </a:xfrm>
          <a:prstGeom prst="rect">
            <a:avLst/>
          </a:prstGeom>
        </p:spPr>
      </p:pic>
      <p:sp>
        <p:nvSpPr>
          <p:cNvPr id="7" name="矩形 6"/>
          <p:cNvSpPr/>
          <p:nvPr/>
        </p:nvSpPr>
        <p:spPr>
          <a:xfrm>
            <a:off x="708192" y="6285586"/>
            <a:ext cx="2608406" cy="369332"/>
          </a:xfrm>
          <a:prstGeom prst="rect">
            <a:avLst/>
          </a:prstGeom>
          <a:solidFill>
            <a:schemeClr val="accent1">
              <a:lumMod val="60000"/>
              <a:lumOff val="40000"/>
            </a:schemeClr>
          </a:solidFill>
          <a:ln w="19050">
            <a:solidFill>
              <a:schemeClr val="tx1"/>
            </a:solidFill>
          </a:ln>
        </p:spPr>
        <p:txBody>
          <a:bodyPr wrap="none">
            <a:spAutoFit/>
          </a:bodyPr>
          <a:lstStyle/>
          <a:p>
            <a:r>
              <a:rPr lang="zh-CN" altLang="en-US" b="1" spc="300" dirty="0">
                <a:latin typeface="微软雅黑" panose="020B0503020204020204" charset="-122"/>
                <a:ea typeface="微软雅黑" panose="020B0503020204020204" charset="-122"/>
                <a:cs typeface="+mn-ea"/>
                <a:sym typeface="+mn-lt"/>
              </a:rPr>
              <a:t>高效监管、科学决策</a:t>
            </a:r>
            <a:endParaRPr lang="zh-CN" altLang="en-US" b="1" spc="300" dirty="0">
              <a:latin typeface="微软雅黑" panose="020B0503020204020204" charset="-122"/>
              <a:ea typeface="微软雅黑" panose="020B0503020204020204" charset="-122"/>
              <a:cs typeface="+mn-ea"/>
              <a:sym typeface="+mn-lt"/>
            </a:endParaRPr>
          </a:p>
        </p:txBody>
      </p:sp>
      <p:sp>
        <p:nvSpPr>
          <p:cNvPr id="8" name="矩形 7"/>
          <p:cNvSpPr/>
          <p:nvPr/>
        </p:nvSpPr>
        <p:spPr>
          <a:xfrm>
            <a:off x="373387" y="4244157"/>
            <a:ext cx="3647152" cy="175432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spAutoFit/>
          </a:bodyPr>
          <a:lstStyle/>
          <a:p>
            <a:pPr algn="ctr">
              <a:lnSpc>
                <a:spcPct val="120000"/>
              </a:lnSpc>
            </a:pP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一期平台</a:t>
            </a:r>
            <a:endParaRPr lang="en-US" altLang="zh-CN"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nSpc>
                <a:spcPct val="120000"/>
              </a:lnSpc>
            </a:pPr>
            <a:endPar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nSpc>
                <a:spcPct val="120000"/>
              </a:lnSpc>
            </a:pPr>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强化监管公共服务领域 </a:t>
            </a:r>
            <a:endPar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nSpc>
                <a:spcPct val="120000"/>
              </a:lnSpc>
            </a:pPr>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强化政府侧流程监管</a:t>
            </a:r>
            <a:r>
              <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a:t>
            </a:r>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业务梳理</a:t>
            </a:r>
            <a:endPar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nSpc>
                <a:spcPct val="120000"/>
              </a:lnSpc>
            </a:pPr>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强化兜底人群、重点人群服务管理</a:t>
            </a:r>
            <a:endPar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p:txBody>
      </p:sp>
      <p:pic>
        <p:nvPicPr>
          <p:cNvPr id="9" name="图片 8"/>
          <p:cNvPicPr>
            <a:picLocks noChangeAspect="1"/>
          </p:cNvPicPr>
          <p:nvPr/>
        </p:nvPicPr>
        <p:blipFill>
          <a:blip r:embed="rId2"/>
          <a:stretch>
            <a:fillRect/>
          </a:stretch>
        </p:blipFill>
        <p:spPr>
          <a:xfrm>
            <a:off x="7128309" y="1231926"/>
            <a:ext cx="4869872" cy="2751522"/>
          </a:xfrm>
          <a:prstGeom prst="rect">
            <a:avLst/>
          </a:prstGeom>
        </p:spPr>
      </p:pic>
      <p:sp>
        <p:nvSpPr>
          <p:cNvPr id="10" name="矩形 9"/>
          <p:cNvSpPr/>
          <p:nvPr/>
        </p:nvSpPr>
        <p:spPr>
          <a:xfrm>
            <a:off x="8450980" y="4235794"/>
            <a:ext cx="3619099" cy="205857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20000"/>
              </a:lnSpc>
            </a:pP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二期平台（“安</a:t>
            </a:r>
            <a:r>
              <a:rPr lang="en-US" altLang="zh-CN"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e</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养老”）</a:t>
            </a:r>
            <a:endParaRPr lang="en-US" altLang="zh-CN"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gn="ctr">
              <a:lnSpc>
                <a:spcPct val="120000"/>
              </a:lnSpc>
            </a:pPr>
            <a:endParaRPr lang="en-US" altLang="zh-CN"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gn="ctr">
              <a:lnSpc>
                <a:spcPct val="120000"/>
              </a:lnSpc>
            </a:pPr>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养老资源整合</a:t>
            </a:r>
            <a:endPar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gn="ctr">
              <a:lnSpc>
                <a:spcPct val="120000"/>
              </a:lnSpc>
            </a:pPr>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实现政府包办到社会化运营的发展</a:t>
            </a:r>
            <a:endPar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gn="ctr">
              <a:lnSpc>
                <a:spcPct val="120000"/>
              </a:lnSpc>
            </a:pPr>
            <a:endPar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gn="ctr">
              <a:lnSpc>
                <a:spcPct val="120000"/>
              </a:lnSpc>
            </a:pPr>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rPr>
              <a:t>打造安宁</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一刻钟养老服务圈</a:t>
            </a:r>
            <a:endPar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sp>
        <p:nvSpPr>
          <p:cNvPr id="11" name="矩形 10"/>
          <p:cNvSpPr/>
          <p:nvPr/>
        </p:nvSpPr>
        <p:spPr>
          <a:xfrm>
            <a:off x="4301205" y="1564324"/>
            <a:ext cx="2708793" cy="24191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20000"/>
              </a:lnSpc>
            </a:pPr>
            <a:r>
              <a:rPr lang="zh-CN" altLang="en-US"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实现养老</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服务流程化</a:t>
            </a:r>
            <a:endParaRPr lang="en-US" altLang="zh-CN"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nSpc>
                <a:spcPct val="120000"/>
              </a:lnSpc>
            </a:pPr>
            <a:endParaRPr lang="en-US" altLang="zh-CN"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nSpc>
                <a:spcPct val="120000"/>
              </a:lnSpc>
            </a:pPr>
            <a:r>
              <a:rPr lang="zh-CN" altLang="en-US"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实现政府</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监管规范化</a:t>
            </a:r>
            <a:endParaRPr lang="en-US" altLang="zh-CN"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nSpc>
                <a:spcPct val="120000"/>
              </a:lnSpc>
            </a:pPr>
            <a:endParaRPr lang="en-US" altLang="zh-CN"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nSpc>
                <a:spcPct val="120000"/>
              </a:lnSpc>
            </a:pPr>
            <a:r>
              <a:rPr lang="zh-CN" altLang="en-US"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实现养老政策</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宣传统一化</a:t>
            </a:r>
            <a:endParaRPr lang="en-US" altLang="zh-CN"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nSpc>
                <a:spcPct val="120000"/>
              </a:lnSpc>
            </a:pPr>
            <a:endParaRPr lang="en-US" altLang="zh-CN"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a:p>
            <a:pPr>
              <a:lnSpc>
                <a:spcPct val="120000"/>
              </a:lnSpc>
            </a:pPr>
            <a:r>
              <a:rPr lang="zh-CN" altLang="en-US"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实现服务</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线上线下同步化</a:t>
            </a:r>
            <a:endPar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p:txBody>
      </p:sp>
      <p:pic>
        <p:nvPicPr>
          <p:cNvPr id="12" name="图片 11" descr="街道上有店铺的标志红色背景白色的字&#10;&#10;中度可信度描述已自动生成"/>
          <p:cNvPicPr>
            <a:picLocks noChangeAspect="1"/>
          </p:cNvPicPr>
          <p:nvPr/>
        </p:nvPicPr>
        <p:blipFill>
          <a:blip r:embed="rId3" cstate="print">
            <a:extLst>
              <a:ext uri="{28A0092B-C50C-407E-A947-70E740481C1C}">
                <a14:useLocalDpi xmlns:a14="http://schemas.microsoft.com/office/drawing/2010/main" val="0"/>
              </a:ext>
            </a:extLst>
          </a:blip>
          <a:srcRect b="9107"/>
          <a:stretch>
            <a:fillRect/>
          </a:stretch>
        </p:blipFill>
        <p:spPr>
          <a:xfrm>
            <a:off x="4555886" y="4244157"/>
            <a:ext cx="3359746" cy="2410761"/>
          </a:xfrm>
          <a:prstGeom prst="rect">
            <a:avLst/>
          </a:prstGeom>
        </p:spPr>
      </p:pic>
      <p:sp>
        <p:nvSpPr>
          <p:cNvPr id="13" name="矩形 12"/>
          <p:cNvSpPr/>
          <p:nvPr/>
        </p:nvSpPr>
        <p:spPr>
          <a:xfrm>
            <a:off x="4409107" y="867788"/>
            <a:ext cx="2492990" cy="396583"/>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spAutoFit/>
          </a:bodyPr>
          <a:lstStyle/>
          <a:p>
            <a:pPr algn="ctr">
              <a:lnSpc>
                <a:spcPct val="120000"/>
              </a:lnSpc>
            </a:pPr>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成效及目标：实现</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四化</a:t>
            </a:r>
            <a:endParaRPr lang="en-US" altLang="zh-CN"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8AD7A55-289F-495A-81D1-56B57649C1FD}" type="slidenum">
              <a:rPr lang="zh-CN" altLang="en-US" smtClean="0"/>
            </a:fld>
            <a:endParaRPr lang="zh-CN" altLang="en-US" dirty="0"/>
          </a:p>
        </p:txBody>
      </p:sp>
      <p:sp>
        <p:nvSpPr>
          <p:cNvPr id="3" name="标题 2"/>
          <p:cNvSpPr>
            <a:spLocks noGrp="1"/>
          </p:cNvSpPr>
          <p:nvPr>
            <p:ph type="title"/>
          </p:nvPr>
        </p:nvSpPr>
        <p:spPr/>
        <p:txBody>
          <a:bodyPr/>
          <a:lstStyle/>
          <a:p>
            <a:r>
              <a:rPr lang="zh-CN" altLang="en-US" dirty="0"/>
              <a:t>客户面临的问题及解决思路</a:t>
            </a:r>
            <a:endParaRPr lang="zh-CN" altLang="en-US" dirty="0"/>
          </a:p>
        </p:txBody>
      </p:sp>
      <p:grpSp>
        <p:nvGrpSpPr>
          <p:cNvPr id="4" name="组合 3"/>
          <p:cNvGrpSpPr/>
          <p:nvPr/>
        </p:nvGrpSpPr>
        <p:grpSpPr>
          <a:xfrm>
            <a:off x="1652270" y="2369185"/>
            <a:ext cx="9554210" cy="3644900"/>
            <a:chOff x="876300" y="2679700"/>
            <a:chExt cx="9554210" cy="3644900"/>
          </a:xfrm>
        </p:grpSpPr>
        <p:cxnSp>
          <p:nvCxnSpPr>
            <p:cNvPr id="5" name="直接连接符 4"/>
            <p:cNvCxnSpPr/>
            <p:nvPr/>
          </p:nvCxnSpPr>
          <p:spPr>
            <a:xfrm>
              <a:off x="876300" y="2679700"/>
              <a:ext cx="4622800" cy="0"/>
            </a:xfrm>
            <a:prstGeom prst="line">
              <a:avLst/>
            </a:prstGeom>
            <a:ln w="44450" cmpd="sng">
              <a:solidFill>
                <a:srgbClr val="80C23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86400" y="2679700"/>
              <a:ext cx="0" cy="3644900"/>
            </a:xfrm>
            <a:prstGeom prst="line">
              <a:avLst/>
            </a:prstGeom>
            <a:ln w="44450" cmpd="sng">
              <a:solidFill>
                <a:srgbClr val="80C23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486400" y="6318885"/>
              <a:ext cx="4944110" cy="5715"/>
            </a:xfrm>
            <a:prstGeom prst="line">
              <a:avLst/>
            </a:prstGeom>
            <a:ln w="44450" cmpd="sng">
              <a:solidFill>
                <a:srgbClr val="80C23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grpSp>
      <p:sp>
        <p:nvSpPr>
          <p:cNvPr id="8" name="椭圆 7"/>
          <p:cNvSpPr/>
          <p:nvPr/>
        </p:nvSpPr>
        <p:spPr>
          <a:xfrm>
            <a:off x="2268855" y="1599565"/>
            <a:ext cx="1582420" cy="1538605"/>
          </a:xfrm>
          <a:prstGeom prst="ellipse">
            <a:avLst/>
          </a:prstGeom>
          <a:blipFill rotWithShape="1">
            <a:blip r:embed="rId1"/>
            <a:stretch>
              <a:fillRect/>
            </a:stretch>
          </a:blipFill>
          <a:ln w="12700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9" name="椭圆 8"/>
          <p:cNvSpPr/>
          <p:nvPr/>
        </p:nvSpPr>
        <p:spPr>
          <a:xfrm>
            <a:off x="6056630" y="2696847"/>
            <a:ext cx="411480" cy="411480"/>
          </a:xfrm>
          <a:prstGeom prst="ellipse">
            <a:avLst/>
          </a:prstGeom>
          <a:solidFill>
            <a:srgbClr val="92D050"/>
          </a:solidFill>
          <a:ln w="127000">
            <a:solidFill>
              <a:srgbClr val="80C23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b="1">
                <a:solidFill>
                  <a:schemeClr val="tx1"/>
                </a:solidFill>
                <a:latin typeface="微软雅黑 Light" panose="020B0502040204020203" pitchFamily="34" charset="-122"/>
                <a:ea typeface="微软雅黑 Light" panose="020B0502040204020203" pitchFamily="34" charset="-122"/>
                <a:cs typeface="+mn-ea"/>
                <a:sym typeface="+mn-lt"/>
              </a:rPr>
              <a:t>1</a:t>
            </a:r>
            <a:endParaRPr lang="en-US" b="1">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10" name="椭圆 9"/>
          <p:cNvSpPr/>
          <p:nvPr/>
        </p:nvSpPr>
        <p:spPr>
          <a:xfrm>
            <a:off x="6056630" y="3503297"/>
            <a:ext cx="411480" cy="411480"/>
          </a:xfrm>
          <a:prstGeom prst="ellipse">
            <a:avLst/>
          </a:prstGeom>
          <a:solidFill>
            <a:srgbClr val="92D050"/>
          </a:solidFill>
          <a:ln w="127000">
            <a:solidFill>
              <a:srgbClr val="92D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b="1">
                <a:solidFill>
                  <a:schemeClr val="tx1"/>
                </a:solidFill>
                <a:latin typeface="微软雅黑 Light" panose="020B0502040204020203" pitchFamily="34" charset="-122"/>
                <a:ea typeface="微软雅黑 Light" panose="020B0502040204020203" pitchFamily="34" charset="-122"/>
                <a:cs typeface="+mn-ea"/>
                <a:sym typeface="+mn-lt"/>
              </a:rPr>
              <a:t>2</a:t>
            </a:r>
            <a:endParaRPr lang="en-US" b="1">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11" name="椭圆 10"/>
          <p:cNvSpPr/>
          <p:nvPr/>
        </p:nvSpPr>
        <p:spPr>
          <a:xfrm>
            <a:off x="6056630" y="4352927"/>
            <a:ext cx="411480" cy="411480"/>
          </a:xfrm>
          <a:prstGeom prst="ellipse">
            <a:avLst/>
          </a:prstGeom>
          <a:solidFill>
            <a:srgbClr val="92D050"/>
          </a:solidFill>
          <a:ln w="127000">
            <a:solidFill>
              <a:srgbClr val="92D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b="1">
                <a:solidFill>
                  <a:schemeClr val="tx1"/>
                </a:solidFill>
                <a:latin typeface="微软雅黑 Light" panose="020B0502040204020203" pitchFamily="34" charset="-122"/>
                <a:ea typeface="微软雅黑 Light" panose="020B0502040204020203" pitchFamily="34" charset="-122"/>
                <a:cs typeface="+mn-ea"/>
                <a:sym typeface="+mn-lt"/>
              </a:rPr>
              <a:t>3</a:t>
            </a:r>
            <a:endParaRPr lang="en-US" b="1">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12" name="文本框 11"/>
          <p:cNvSpPr txBox="1"/>
          <p:nvPr/>
        </p:nvSpPr>
        <p:spPr>
          <a:xfrm>
            <a:off x="1369060" y="3320357"/>
            <a:ext cx="4584700" cy="2536848"/>
          </a:xfrm>
          <a:prstGeom prst="rect">
            <a:avLst/>
          </a:prstGeom>
          <a:noFill/>
        </p:spPr>
        <p:txBody>
          <a:bodyPr wrap="square" rtlCol="0">
            <a:spAutoFit/>
          </a:bodyPr>
          <a:lstStyle/>
          <a:p>
            <a:pPr>
              <a:lnSpc>
                <a:spcPct val="120000"/>
              </a:lnSpc>
            </a:pPr>
            <a:r>
              <a:rPr lang="zh-CN" altLang="en-US" sz="1335" b="1" dirty="0">
                <a:latin typeface="微软雅黑" panose="020B0503020204020204" charset="-122"/>
                <a:ea typeface="微软雅黑" panose="020B0503020204020204" charset="-122"/>
                <a:sym typeface="+mn-lt"/>
              </a:rPr>
              <a:t>安宁市</a:t>
            </a:r>
            <a:r>
              <a:rPr lang="zh-CN" altLang="en-US" sz="1335" b="1" dirty="0">
                <a:solidFill>
                  <a:srgbClr val="C00000"/>
                </a:solidFill>
                <a:latin typeface="微软雅黑" panose="020B0503020204020204" charset="-122"/>
                <a:ea typeface="微软雅黑" panose="020B0503020204020204" charset="-122"/>
                <a:sym typeface="+mn-lt"/>
              </a:rPr>
              <a:t>老龄人口呈增长态势</a:t>
            </a:r>
            <a:endParaRPr lang="en-US" altLang="zh-CN" sz="1335" b="1" dirty="0">
              <a:solidFill>
                <a:srgbClr val="C00000"/>
              </a:solidFill>
              <a:latin typeface="微软雅黑" panose="020B0503020204020204" charset="-122"/>
              <a:ea typeface="微软雅黑" panose="020B0503020204020204" charset="-122"/>
              <a:sym typeface="+mn-lt"/>
            </a:endParaRPr>
          </a:p>
          <a:p>
            <a:pPr>
              <a:lnSpc>
                <a:spcPct val="120000"/>
              </a:lnSpc>
            </a:pPr>
            <a:endParaRPr lang="en-US" altLang="zh-CN" sz="1335" b="1" dirty="0">
              <a:latin typeface="微软雅黑" panose="020B0503020204020204" charset="-122"/>
              <a:ea typeface="微软雅黑" panose="020B0503020204020204" charset="-122"/>
              <a:sym typeface="+mn-lt"/>
            </a:endParaRPr>
          </a:p>
          <a:p>
            <a:pPr>
              <a:lnSpc>
                <a:spcPct val="120000"/>
              </a:lnSpc>
            </a:pPr>
            <a:r>
              <a:rPr lang="zh-CN" altLang="en-US" sz="1335" b="1" dirty="0">
                <a:latin typeface="微软雅黑" panose="020B0503020204020204" charset="-122"/>
                <a:ea typeface="微软雅黑" panose="020B0503020204020204" charset="-122"/>
                <a:sym typeface="+mn-lt"/>
              </a:rPr>
              <a:t>养老</a:t>
            </a:r>
            <a:r>
              <a:rPr lang="zh-CN" altLang="en-US" sz="1335" b="1" dirty="0">
                <a:solidFill>
                  <a:srgbClr val="C00000"/>
                </a:solidFill>
                <a:latin typeface="微软雅黑" panose="020B0503020204020204" charset="-122"/>
                <a:ea typeface="微软雅黑" panose="020B0503020204020204" charset="-122"/>
                <a:sym typeface="+mn-lt"/>
              </a:rPr>
              <a:t>信息整合能力弱</a:t>
            </a:r>
            <a:endParaRPr lang="en-US" altLang="zh-CN" sz="1335" b="1" dirty="0">
              <a:solidFill>
                <a:srgbClr val="C00000"/>
              </a:solidFill>
              <a:latin typeface="微软雅黑" panose="020B0503020204020204" charset="-122"/>
              <a:ea typeface="微软雅黑" panose="020B0503020204020204" charset="-122"/>
              <a:sym typeface="+mn-lt"/>
            </a:endParaRPr>
          </a:p>
          <a:p>
            <a:pPr>
              <a:lnSpc>
                <a:spcPct val="120000"/>
              </a:lnSpc>
            </a:pPr>
            <a:endParaRPr lang="en-US" altLang="zh-CN" sz="1335" b="1" dirty="0">
              <a:latin typeface="微软雅黑" panose="020B0503020204020204" charset="-122"/>
              <a:ea typeface="微软雅黑" panose="020B0503020204020204" charset="-122"/>
              <a:sym typeface="+mn-lt"/>
            </a:endParaRPr>
          </a:p>
          <a:p>
            <a:pPr>
              <a:lnSpc>
                <a:spcPct val="120000"/>
              </a:lnSpc>
            </a:pPr>
            <a:r>
              <a:rPr lang="zh-CN" altLang="en-US" sz="1335" b="1" dirty="0">
                <a:latin typeface="微软雅黑" panose="020B0503020204020204" charset="-122"/>
                <a:ea typeface="微软雅黑" panose="020B0503020204020204" charset="-122"/>
                <a:sym typeface="+mn-lt"/>
              </a:rPr>
              <a:t>养老</a:t>
            </a:r>
            <a:r>
              <a:rPr lang="zh-CN" altLang="en-US" sz="1335" b="1" dirty="0">
                <a:solidFill>
                  <a:srgbClr val="C00000"/>
                </a:solidFill>
                <a:latin typeface="微软雅黑" panose="020B0503020204020204" charset="-122"/>
                <a:ea typeface="微软雅黑" panose="020B0503020204020204" charset="-122"/>
                <a:sym typeface="+mn-lt"/>
              </a:rPr>
              <a:t>数据安全</a:t>
            </a:r>
            <a:r>
              <a:rPr lang="zh-CN" altLang="en-US" sz="1335" b="1" dirty="0">
                <a:latin typeface="微软雅黑" panose="020B0503020204020204" charset="-122"/>
                <a:ea typeface="微软雅黑" panose="020B0503020204020204" charset="-122"/>
                <a:sym typeface="+mn-lt"/>
              </a:rPr>
              <a:t>无法保证（服务补贴资金监管、老人档案）</a:t>
            </a:r>
            <a:endParaRPr lang="en-US" altLang="zh-CN" sz="1335" b="1" dirty="0">
              <a:latin typeface="微软雅黑" panose="020B0503020204020204" charset="-122"/>
              <a:ea typeface="微软雅黑" panose="020B0503020204020204" charset="-122"/>
              <a:sym typeface="+mn-lt"/>
            </a:endParaRPr>
          </a:p>
          <a:p>
            <a:pPr>
              <a:lnSpc>
                <a:spcPct val="120000"/>
              </a:lnSpc>
            </a:pPr>
            <a:endParaRPr lang="en-US" altLang="zh-CN" sz="1335" b="1" dirty="0">
              <a:latin typeface="微软雅黑" panose="020B0503020204020204" charset="-122"/>
              <a:ea typeface="微软雅黑" panose="020B0503020204020204" charset="-122"/>
              <a:sym typeface="+mn-lt"/>
            </a:endParaRPr>
          </a:p>
          <a:p>
            <a:pPr>
              <a:lnSpc>
                <a:spcPct val="120000"/>
              </a:lnSpc>
            </a:pPr>
            <a:r>
              <a:rPr lang="zh-CN" altLang="en-US" sz="1335" b="1" dirty="0">
                <a:latin typeface="微软雅黑" panose="020B0503020204020204" charset="-122"/>
                <a:ea typeface="微软雅黑" panose="020B0503020204020204" charset="-122"/>
                <a:sym typeface="+mn-lt"/>
              </a:rPr>
              <a:t>居家和社区</a:t>
            </a:r>
            <a:r>
              <a:rPr lang="zh-CN" altLang="en-US" sz="1335" b="1" dirty="0">
                <a:solidFill>
                  <a:srgbClr val="C00000"/>
                </a:solidFill>
                <a:latin typeface="微软雅黑" panose="020B0503020204020204" charset="-122"/>
                <a:ea typeface="微软雅黑" panose="020B0503020204020204" charset="-122"/>
                <a:sym typeface="+mn-lt"/>
              </a:rPr>
              <a:t>养老造血能力不足，依赖政府投入，服务内容单一</a:t>
            </a:r>
            <a:endParaRPr lang="en-US" altLang="zh-CN" sz="1335" b="1" dirty="0">
              <a:solidFill>
                <a:srgbClr val="C00000"/>
              </a:solidFill>
              <a:latin typeface="微软雅黑" panose="020B0503020204020204" charset="-122"/>
              <a:ea typeface="微软雅黑" panose="020B0503020204020204" charset="-122"/>
              <a:sym typeface="+mn-lt"/>
            </a:endParaRPr>
          </a:p>
          <a:p>
            <a:pPr>
              <a:lnSpc>
                <a:spcPct val="120000"/>
              </a:lnSpc>
            </a:pPr>
            <a:endParaRPr lang="en-US" altLang="zh-CN" sz="1335" b="1" dirty="0">
              <a:latin typeface="微软雅黑" panose="020B0503020204020204" charset="-122"/>
              <a:ea typeface="微软雅黑" panose="020B0503020204020204" charset="-122"/>
              <a:sym typeface="+mn-lt"/>
            </a:endParaRPr>
          </a:p>
          <a:p>
            <a:pPr>
              <a:lnSpc>
                <a:spcPct val="120000"/>
              </a:lnSpc>
            </a:pPr>
            <a:r>
              <a:rPr lang="zh-CN" altLang="en-US" sz="1335" b="1" dirty="0">
                <a:latin typeface="微软雅黑" panose="020B0503020204020204" charset="-122"/>
                <a:ea typeface="微软雅黑" panose="020B0503020204020204" charset="-122"/>
                <a:sym typeface="+mn-lt"/>
              </a:rPr>
              <a:t>养老</a:t>
            </a:r>
            <a:r>
              <a:rPr lang="zh-CN" altLang="en-US" sz="1335" b="1" dirty="0">
                <a:solidFill>
                  <a:srgbClr val="C00000"/>
                </a:solidFill>
                <a:latin typeface="微软雅黑" panose="020B0503020204020204" charset="-122"/>
                <a:ea typeface="微软雅黑" panose="020B0503020204020204" charset="-122"/>
                <a:sym typeface="+mn-lt"/>
              </a:rPr>
              <a:t>资源分散</a:t>
            </a:r>
            <a:endParaRPr lang="zh-CN" altLang="en-US" sz="1335" b="1" dirty="0">
              <a:solidFill>
                <a:srgbClr val="C00000"/>
              </a:solidFill>
              <a:latin typeface="微软雅黑" panose="020B0503020204020204" charset="-122"/>
              <a:ea typeface="微软雅黑" panose="020B0503020204020204" charset="-122"/>
              <a:sym typeface="+mn-ea"/>
            </a:endParaRPr>
          </a:p>
        </p:txBody>
      </p:sp>
      <p:sp>
        <p:nvSpPr>
          <p:cNvPr id="13" name="文本框 12"/>
          <p:cNvSpPr txBox="1"/>
          <p:nvPr/>
        </p:nvSpPr>
        <p:spPr>
          <a:xfrm>
            <a:off x="6636385" y="3454400"/>
            <a:ext cx="3881120" cy="460375"/>
          </a:xfrm>
          <a:prstGeom prst="rect">
            <a:avLst/>
          </a:prstGeom>
          <a:noFill/>
        </p:spPr>
        <p:txBody>
          <a:bodyPr wrap="square" rtlCol="0">
            <a:spAutoFit/>
          </a:bodyPr>
          <a:lstStyle/>
          <a:p>
            <a:pPr marL="285750" indent="-285750" algn="l">
              <a:lnSpc>
                <a:spcPct val="120000"/>
              </a:lnSpc>
              <a:buClrTx/>
              <a:buSzTx/>
              <a:buFont typeface="Arial" panose="020B0604020202020204" pitchFamily="34" charset="0"/>
              <a:buChar char="•"/>
            </a:pPr>
            <a:r>
              <a:rPr lang="zh-CN" altLang="en-US" sz="2000" b="1" dirty="0">
                <a:solidFill>
                  <a:schemeClr val="tx1"/>
                </a:solidFill>
                <a:latin typeface="微软雅黑 Light" panose="020B0502040204020203" pitchFamily="34" charset="-122"/>
                <a:ea typeface="微软雅黑 Light" panose="020B0502040204020203" pitchFamily="34" charset="-122"/>
                <a:cs typeface="+mn-ea"/>
                <a:sym typeface="+mn-lt"/>
              </a:rPr>
              <a:t>降低交易成本</a:t>
            </a:r>
            <a:endParaRPr lang="zh-CN" altLang="en-US" sz="2000" b="1"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14" name="文本框 13"/>
          <p:cNvSpPr txBox="1"/>
          <p:nvPr/>
        </p:nvSpPr>
        <p:spPr>
          <a:xfrm>
            <a:off x="6636385" y="4257675"/>
            <a:ext cx="4387215" cy="46037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000" b="1" dirty="0">
                <a:solidFill>
                  <a:schemeClr val="tx1"/>
                </a:solidFill>
                <a:latin typeface="微软雅黑 Light" panose="020B0502040204020203" pitchFamily="34" charset="-122"/>
                <a:ea typeface="微软雅黑 Light" panose="020B0502040204020203" pitchFamily="34" charset="-122"/>
                <a:cs typeface="+mn-ea"/>
                <a:sym typeface="+mn-lt"/>
              </a:rPr>
              <a:t>涉老资金分发使用痕迹化管理</a:t>
            </a:r>
            <a:endParaRPr lang="zh-CN" altLang="en-US" sz="2000" b="1"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15" name="文本框 14"/>
          <p:cNvSpPr txBox="1"/>
          <p:nvPr/>
        </p:nvSpPr>
        <p:spPr>
          <a:xfrm>
            <a:off x="6636385" y="2647950"/>
            <a:ext cx="4091940" cy="460375"/>
          </a:xfrm>
          <a:prstGeom prst="rect">
            <a:avLst/>
          </a:prstGeom>
          <a:noFill/>
        </p:spPr>
        <p:txBody>
          <a:bodyPr wrap="square" rtlCol="0">
            <a:spAutoFit/>
          </a:bodyPr>
          <a:lstStyle/>
          <a:p>
            <a:pPr marL="285750" indent="-285750" algn="l">
              <a:lnSpc>
                <a:spcPct val="120000"/>
              </a:lnSpc>
              <a:buClrTx/>
              <a:buSzTx/>
              <a:buFont typeface="Arial" panose="020B0604020202020204" pitchFamily="34" charset="0"/>
              <a:buChar char="•"/>
            </a:pPr>
            <a:r>
              <a:rPr lang="zh-CN" altLang="en-US" sz="2000" b="1" dirty="0">
                <a:solidFill>
                  <a:schemeClr val="tx1"/>
                </a:solidFill>
                <a:latin typeface="微软雅黑 Light" panose="020B0502040204020203" pitchFamily="34" charset="-122"/>
                <a:ea typeface="微软雅黑 Light" panose="020B0502040204020203" pitchFamily="34" charset="-122"/>
                <a:cs typeface="+mn-ea"/>
                <a:sym typeface="+mn-lt"/>
              </a:rPr>
              <a:t>提升管理效率</a:t>
            </a:r>
            <a:endParaRPr lang="zh-CN" altLang="en-US" sz="2000" b="1"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16" name="椭圆 15"/>
          <p:cNvSpPr/>
          <p:nvPr/>
        </p:nvSpPr>
        <p:spPr>
          <a:xfrm>
            <a:off x="6056630" y="5042537"/>
            <a:ext cx="411480" cy="411480"/>
          </a:xfrm>
          <a:prstGeom prst="ellipse">
            <a:avLst/>
          </a:prstGeom>
          <a:solidFill>
            <a:srgbClr val="92D050"/>
          </a:solidFill>
          <a:ln w="127000">
            <a:solidFill>
              <a:srgbClr val="92D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b="1">
                <a:solidFill>
                  <a:schemeClr val="tx1"/>
                </a:solidFill>
                <a:latin typeface="微软雅黑 Light" panose="020B0502040204020203" pitchFamily="34" charset="-122"/>
                <a:ea typeface="微软雅黑 Light" panose="020B0502040204020203" pitchFamily="34" charset="-122"/>
                <a:cs typeface="+mn-ea"/>
                <a:sym typeface="+mn-lt"/>
              </a:rPr>
              <a:t>4</a:t>
            </a:r>
            <a:endParaRPr lang="en-US" b="1">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17" name="文本框 16"/>
          <p:cNvSpPr txBox="1"/>
          <p:nvPr/>
        </p:nvSpPr>
        <p:spPr>
          <a:xfrm>
            <a:off x="6636385" y="5017770"/>
            <a:ext cx="4387215" cy="432362"/>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000" b="1" dirty="0">
                <a:solidFill>
                  <a:srgbClr val="C00000"/>
                </a:solidFill>
                <a:latin typeface="微软雅黑 Light" panose="020B0502040204020203" pitchFamily="34" charset="-122"/>
                <a:ea typeface="微软雅黑 Light" panose="020B0502040204020203" pitchFamily="34" charset="-122"/>
                <a:cs typeface="+mn-ea"/>
                <a:sym typeface="+mn-lt"/>
              </a:rPr>
              <a:t>构建良性互动养老服务市场</a:t>
            </a:r>
            <a:endParaRPr lang="zh-CN" altLang="en-US" sz="2000" b="1" dirty="0">
              <a:solidFill>
                <a:srgbClr val="C00000"/>
              </a:solidFill>
              <a:latin typeface="微软雅黑 Light" panose="020B0502040204020203" pitchFamily="34" charset="-122"/>
              <a:ea typeface="微软雅黑 Light" panose="020B0502040204020203" pitchFamily="34" charset="-122"/>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2" cstate="email"/>
          <a:stretch>
            <a:fillRect/>
          </a:stretch>
        </p:blipFill>
        <p:spPr>
          <a:xfrm>
            <a:off x="2109216" y="763333"/>
            <a:ext cx="8418458" cy="36001"/>
          </a:xfrm>
          <a:prstGeom prst="rect">
            <a:avLst/>
          </a:prstGeom>
        </p:spPr>
      </p:pic>
      <p:sp>
        <p:nvSpPr>
          <p:cNvPr id="13" name="Title 1"/>
          <p:cNvSpPr txBox="1"/>
          <p:nvPr>
            <p:custDataLst>
              <p:tags r:id="rId3"/>
            </p:custDataLst>
          </p:nvPr>
        </p:nvSpPr>
        <p:spPr bwMode="auto">
          <a:xfrm>
            <a:off x="274091" y="261241"/>
            <a:ext cx="9283148"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noAutofit/>
          </a:bodyPr>
          <a:lstStyle>
            <a:lvl1pPr marL="0" marR="0" indent="0" algn="ctr" defTabSz="1219200" rtl="0" eaLnBrk="1" fontAlgn="auto" latinLnBrk="0" hangingPunct="1">
              <a:lnSpc>
                <a:spcPct val="100000"/>
              </a:lnSpc>
              <a:spcBef>
                <a:spcPct val="0"/>
              </a:spcBef>
              <a:spcAft>
                <a:spcPts val="0"/>
              </a:spcAft>
              <a:buClrTx/>
              <a:buSzTx/>
              <a:buFontTx/>
              <a:buNone/>
              <a:defRPr sz="5900" b="0" kern="1200" baseline="0">
                <a:solidFill>
                  <a:schemeClr val="tx1"/>
                </a:solidFill>
                <a:latin typeface="+mj-lt"/>
                <a:ea typeface="+mj-ea"/>
                <a:cs typeface="+mj-cs"/>
                <a:sym typeface="微软雅黑" panose="020B0503020204020204" charset="-122"/>
              </a:defRPr>
            </a:lvl1pPr>
            <a:lvl2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vl6pPr marL="1219200" marR="0" indent="-60960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6pPr>
            <a:lvl7pPr marL="1219200" marR="0" indent="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7pPr>
            <a:lvl8pPr marL="1219200" marR="0" indent="60960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8pPr>
            <a:lvl9pPr marL="1219200" marR="0" indent="121920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9pPr>
          </a:lstStyle>
          <a:p>
            <a:pPr algn="l"/>
            <a:r>
              <a:rPr lang="zh-CN" altLang="en-US" sz="2800" b="1" dirty="0">
                <a:solidFill>
                  <a:srgbClr val="0070C0"/>
                </a:solidFill>
                <a:latin typeface="微软雅黑" panose="020B0503020204020204" charset="-122"/>
                <a:ea typeface="微软雅黑" panose="020B0503020204020204" charset="-122"/>
              </a:rPr>
              <a:t>目录</a:t>
            </a:r>
            <a:endParaRPr lang="zh-CN" altLang="en-US" sz="2800" b="1" dirty="0">
              <a:solidFill>
                <a:srgbClr val="0070C0"/>
              </a:solidFill>
              <a:latin typeface="微软雅黑" panose="020B0503020204020204" charset="-122"/>
              <a:ea typeface="微软雅黑" panose="020B0503020204020204" charset="-122"/>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t="24469" r="128" b="19714"/>
          <a:stretch>
            <a:fillRect/>
          </a:stretch>
        </p:blipFill>
        <p:spPr>
          <a:xfrm>
            <a:off x="0" y="1268760"/>
            <a:ext cx="12192000" cy="2927350"/>
          </a:xfrm>
          <a:prstGeom prst="rect">
            <a:avLst/>
          </a:prstGeom>
        </p:spPr>
      </p:pic>
      <p:sp>
        <p:nvSpPr>
          <p:cNvPr id="4" name="椭圆 3"/>
          <p:cNvSpPr/>
          <p:nvPr>
            <p:custDataLst>
              <p:tags r:id="rId5"/>
            </p:custDataLst>
          </p:nvPr>
        </p:nvSpPr>
        <p:spPr>
          <a:xfrm>
            <a:off x="1847665" y="3620046"/>
            <a:ext cx="1152128" cy="11521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01</a:t>
            </a:r>
            <a:endParaRPr lang="zh-CN" altLang="en-US" sz="2800" dirty="0">
              <a:latin typeface="微软雅黑" panose="020B0503020204020204" charset="-122"/>
              <a:ea typeface="微软雅黑" panose="020B0503020204020204" charset="-122"/>
            </a:endParaRPr>
          </a:p>
        </p:txBody>
      </p:sp>
      <p:sp>
        <p:nvSpPr>
          <p:cNvPr id="6" name="椭圆 5"/>
          <p:cNvSpPr/>
          <p:nvPr>
            <p:custDataLst>
              <p:tags r:id="rId6"/>
            </p:custDataLst>
          </p:nvPr>
        </p:nvSpPr>
        <p:spPr>
          <a:xfrm>
            <a:off x="4127905" y="3623718"/>
            <a:ext cx="1152128" cy="11521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02</a:t>
            </a:r>
            <a:endParaRPr lang="zh-CN" altLang="en-US" sz="2800" dirty="0">
              <a:latin typeface="微软雅黑" panose="020B0503020204020204" charset="-122"/>
              <a:ea typeface="微软雅黑" panose="020B0503020204020204" charset="-122"/>
            </a:endParaRPr>
          </a:p>
        </p:txBody>
      </p:sp>
      <p:sp>
        <p:nvSpPr>
          <p:cNvPr id="7" name="椭圆 6"/>
          <p:cNvSpPr/>
          <p:nvPr>
            <p:custDataLst>
              <p:tags r:id="rId7"/>
            </p:custDataLst>
          </p:nvPr>
        </p:nvSpPr>
        <p:spPr>
          <a:xfrm>
            <a:off x="6408167" y="3623856"/>
            <a:ext cx="1152128" cy="11521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03</a:t>
            </a:r>
            <a:endParaRPr lang="zh-CN" altLang="en-US" sz="2800" dirty="0">
              <a:latin typeface="微软雅黑" panose="020B0503020204020204" charset="-122"/>
              <a:ea typeface="微软雅黑" panose="020B0503020204020204" charset="-122"/>
            </a:endParaRPr>
          </a:p>
        </p:txBody>
      </p:sp>
      <p:sp>
        <p:nvSpPr>
          <p:cNvPr id="9" name="矩形 7"/>
          <p:cNvSpPr txBox="1"/>
          <p:nvPr>
            <p:custDataLst>
              <p:tags r:id="rId8"/>
            </p:custDataLst>
          </p:nvPr>
        </p:nvSpPr>
        <p:spPr>
          <a:xfrm>
            <a:off x="1855015" y="4772174"/>
            <a:ext cx="1118253" cy="430372"/>
          </a:xfrm>
          <a:prstGeom prst="rect">
            <a:avLst/>
          </a:prstGeom>
          <a:noFill/>
          <a:ln w="12700" cap="flat">
            <a:noFill/>
            <a:miter lim="400000"/>
          </a:ln>
          <a:effectLst/>
        </p:spPr>
        <p:txBody>
          <a:bodyPr wrap="none" lIns="45719" tIns="45719" rIns="45719" bIns="45719" numCol="1" anchor="t">
            <a:spAutoFit/>
          </a:bodyPr>
          <a:lstStyle>
            <a:lvl1pPr>
              <a:defRPr sz="3600" b="1">
                <a:solidFill>
                  <a:srgbClr val="0C6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20000"/>
              </a:lnSpc>
            </a:pPr>
            <a:r>
              <a:rPr lang="zh-CN" altLang="en-US" sz="2000" dirty="0">
                <a:solidFill>
                  <a:schemeClr val="bg2">
                    <a:lumMod val="75000"/>
                  </a:schemeClr>
                </a:solidFill>
              </a:rPr>
              <a:t>项目背景</a:t>
            </a:r>
            <a:endParaRPr lang="zh-CN" altLang="en-US" sz="2000" dirty="0">
              <a:solidFill>
                <a:schemeClr val="bg2">
                  <a:lumMod val="75000"/>
                </a:schemeClr>
              </a:solidFill>
            </a:endParaRPr>
          </a:p>
        </p:txBody>
      </p:sp>
      <p:sp>
        <p:nvSpPr>
          <p:cNvPr id="11" name="矩形 7"/>
          <p:cNvSpPr txBox="1"/>
          <p:nvPr>
            <p:custDataLst>
              <p:tags r:id="rId9"/>
            </p:custDataLst>
          </p:nvPr>
        </p:nvSpPr>
        <p:spPr>
          <a:xfrm>
            <a:off x="4184913" y="4772174"/>
            <a:ext cx="1118253" cy="430372"/>
          </a:xfrm>
          <a:prstGeom prst="rect">
            <a:avLst/>
          </a:prstGeom>
          <a:noFill/>
          <a:ln w="12700" cap="flat">
            <a:noFill/>
            <a:miter lim="400000"/>
          </a:ln>
          <a:effectLst/>
        </p:spPr>
        <p:txBody>
          <a:bodyPr wrap="none" lIns="45719" tIns="45719" rIns="45719" bIns="45719" numCol="1" anchor="t">
            <a:spAutoFit/>
          </a:bodyPr>
          <a:lstStyle>
            <a:defPPr>
              <a:defRPr lang="zh-CN"/>
            </a:defPPr>
            <a:lvl1pPr>
              <a:lnSpc>
                <a:spcPct val="120000"/>
              </a:lnSpc>
              <a:defRPr sz="2000" b="1">
                <a:solidFill>
                  <a:schemeClr val="bg2">
                    <a:lumMod val="75000"/>
                  </a:schemeClr>
                </a:solidFill>
                <a:latin typeface="微软雅黑" panose="020B0503020204020204" charset="-122"/>
                <a:ea typeface="微软雅黑" panose="020B0503020204020204" charset="-122"/>
                <a:cs typeface="微软雅黑" panose="020B0503020204020204" charset="-122"/>
              </a:defRPr>
            </a:lvl1pPr>
          </a:lstStyle>
          <a:p>
            <a:r>
              <a:rPr lang="zh-CN" altLang="en-US" dirty="0"/>
              <a:t>解决方案</a:t>
            </a:r>
            <a:endParaRPr lang="zh-CN" altLang="en-US" dirty="0"/>
          </a:p>
        </p:txBody>
      </p:sp>
      <p:sp>
        <p:nvSpPr>
          <p:cNvPr id="10" name="椭圆 9"/>
          <p:cNvSpPr/>
          <p:nvPr>
            <p:custDataLst>
              <p:tags r:id="rId10"/>
            </p:custDataLst>
          </p:nvPr>
        </p:nvSpPr>
        <p:spPr>
          <a:xfrm>
            <a:off x="8751317" y="3620046"/>
            <a:ext cx="1152128" cy="1152128"/>
          </a:xfrm>
          <a:prstGeom prst="ellipse">
            <a:avLst/>
          </a:prstGeom>
          <a:solidFill>
            <a:srgbClr val="008ED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04</a:t>
            </a:r>
            <a:endParaRPr lang="zh-CN" altLang="en-US" sz="2800" dirty="0">
              <a:latin typeface="微软雅黑" panose="020B0503020204020204" charset="-122"/>
              <a:ea typeface="微软雅黑" panose="020B0503020204020204" charset="-122"/>
            </a:endParaRPr>
          </a:p>
        </p:txBody>
      </p:sp>
      <p:sp>
        <p:nvSpPr>
          <p:cNvPr id="3" name="矩形 7"/>
          <p:cNvSpPr txBox="1"/>
          <p:nvPr>
            <p:custDataLst>
              <p:tags r:id="rId11"/>
            </p:custDataLst>
          </p:nvPr>
        </p:nvSpPr>
        <p:spPr>
          <a:xfrm>
            <a:off x="8844709" y="4772174"/>
            <a:ext cx="1118253" cy="430372"/>
          </a:xfrm>
          <a:prstGeom prst="rect">
            <a:avLst/>
          </a:prstGeom>
          <a:noFill/>
          <a:ln w="12700" cap="flat">
            <a:noFill/>
            <a:miter lim="400000"/>
          </a:ln>
          <a:effectLst/>
        </p:spPr>
        <p:txBody>
          <a:bodyPr wrap="none" lIns="45719" tIns="45719" rIns="45719" bIns="45719" numCol="1" anchor="t">
            <a:spAutoFit/>
          </a:bodyPr>
          <a:lstStyle>
            <a:defPPr>
              <a:defRPr lang="zh-CN"/>
            </a:defPPr>
            <a:lvl1pPr>
              <a:lnSpc>
                <a:spcPct val="120000"/>
              </a:lnSpc>
              <a:defRPr sz="2000" b="1">
                <a:solidFill>
                  <a:srgbClr val="008ED8"/>
                </a:solidFill>
                <a:latin typeface="微软雅黑" panose="020B0503020204020204" charset="-122"/>
                <a:ea typeface="微软雅黑" panose="020B0503020204020204" charset="-122"/>
                <a:cs typeface="微软雅黑" panose="020B0503020204020204" charset="-122"/>
              </a:defRPr>
            </a:lvl1pPr>
          </a:lstStyle>
          <a:p>
            <a:r>
              <a:rPr lang="zh-CN" altLang="en-US" dirty="0"/>
              <a:t>生态情况</a:t>
            </a:r>
            <a:endParaRPr lang="zh-CN" altLang="en-US" dirty="0"/>
          </a:p>
        </p:txBody>
      </p:sp>
      <p:sp>
        <p:nvSpPr>
          <p:cNvPr id="5" name="矩形 7"/>
          <p:cNvSpPr txBox="1"/>
          <p:nvPr>
            <p:custDataLst>
              <p:tags r:id="rId12"/>
            </p:custDataLst>
          </p:nvPr>
        </p:nvSpPr>
        <p:spPr>
          <a:xfrm>
            <a:off x="6514811" y="4772174"/>
            <a:ext cx="1118253" cy="430372"/>
          </a:xfrm>
          <a:prstGeom prst="rect">
            <a:avLst/>
          </a:prstGeom>
          <a:noFill/>
          <a:ln w="12700" cap="flat">
            <a:noFill/>
            <a:miter lim="400000"/>
          </a:ln>
          <a:effectLst/>
        </p:spPr>
        <p:txBody>
          <a:bodyPr wrap="none" lIns="45719" tIns="45719" rIns="45719" bIns="45719" numCol="1" anchor="t">
            <a:spAutoFit/>
          </a:bodyPr>
          <a:lstStyle>
            <a:defPPr>
              <a:defRPr lang="zh-CN"/>
            </a:defPPr>
            <a:lvl1pPr>
              <a:lnSpc>
                <a:spcPct val="120000"/>
              </a:lnSpc>
              <a:defRPr sz="2000" b="1">
                <a:solidFill>
                  <a:schemeClr val="bg2">
                    <a:lumMod val="75000"/>
                  </a:schemeClr>
                </a:solidFill>
                <a:latin typeface="微软雅黑" panose="020B0503020204020204" charset="-122"/>
                <a:ea typeface="微软雅黑" panose="020B0503020204020204" charset="-122"/>
                <a:cs typeface="微软雅黑" panose="020B0503020204020204" charset="-122"/>
              </a:defRPr>
            </a:lvl1pPr>
          </a:lstStyle>
          <a:p>
            <a:r>
              <a:rPr lang="zh-CN" altLang="en-US" dirty="0">
                <a:sym typeface="+mn-ea"/>
              </a:rPr>
              <a:t>项目成效</a:t>
            </a:r>
            <a:endParaRPr lang="zh-CN" altLang="en-US" dirty="0"/>
          </a:p>
        </p:txBody>
      </p:sp>
    </p:spTree>
    <p:custDataLst>
      <p:tags r:id="rId1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标题 1"/>
          <p:cNvSpPr txBox="1">
            <a:spLocks noChangeArrowheads="1"/>
          </p:cNvSpPr>
          <p:nvPr/>
        </p:nvSpPr>
        <p:spPr bwMode="auto">
          <a:xfrm>
            <a:off x="643891" y="355917"/>
            <a:ext cx="9625965" cy="3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914400" fontAlgn="base">
              <a:lnSpc>
                <a:spcPct val="90000"/>
              </a:lnSpc>
              <a:spcBef>
                <a:spcPct val="0"/>
              </a:spcBef>
              <a:spcAft>
                <a:spcPct val="0"/>
              </a:spcAft>
              <a:defRPr/>
            </a:pP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生态合作（自有能力、专业公司能力、合作伙伴能力等）</a:t>
            </a:r>
            <a:endParaRPr lang="zh-CN" altLang="en-US" sz="2400" b="1" dirty="0">
              <a:solidFill>
                <a:srgbClr val="0070C0"/>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1"/>
            </p:custDataLst>
          </p:nvPr>
        </p:nvSpPr>
        <p:spPr>
          <a:xfrm>
            <a:off x="256032" y="680720"/>
            <a:ext cx="11635613" cy="816610"/>
          </a:xfrm>
          <a:prstGeom prst="rect">
            <a:avLst/>
          </a:prstGeom>
          <a:solidFill>
            <a:schemeClr val="bg1">
              <a:lumMod val="95000"/>
            </a:schemeClr>
          </a:solidFill>
          <a:ln w="9525">
            <a:noFill/>
          </a:ln>
        </p:spPr>
        <p:txBody>
          <a:bodyPr wrap="square">
            <a:noAutofit/>
          </a:bodyPr>
          <a:lstStyle/>
          <a:p>
            <a:pPr marL="0" indent="0" algn="ctr">
              <a:lnSpc>
                <a:spcPct val="150000"/>
              </a:lnSpc>
              <a:buFont typeface="Wingdings" panose="05000000000000000000" charset="0"/>
              <a:buNone/>
              <a:defRPr/>
            </a:pPr>
            <a:r>
              <a:rPr lang="en-US" sz="1600" b="1" dirty="0">
                <a:latin typeface="微软雅黑" panose="020B0503020204020204" charset="-122"/>
                <a:ea typeface="微软雅黑" panose="020B0503020204020204" charset="-122"/>
                <a:cs typeface="微软雅黑" panose="020B0503020204020204" charset="-122"/>
              </a:rPr>
              <a:t>      </a:t>
            </a:r>
            <a:r>
              <a:rPr lang="zh-CN" altLang="en-US" sz="1600" b="1" dirty="0">
                <a:latin typeface="微软雅黑" panose="020B0503020204020204" charset="-122"/>
                <a:ea typeface="微软雅黑" panose="020B0503020204020204" charset="-122"/>
                <a:cs typeface="微软雅黑" panose="020B0503020204020204" charset="-122"/>
              </a:rPr>
              <a:t>安</a:t>
            </a:r>
            <a:r>
              <a:rPr lang="en-US" altLang="zh-CN" sz="2000" b="1" dirty="0">
                <a:latin typeface="微软雅黑" panose="020B0503020204020204" charset="-122"/>
                <a:ea typeface="微软雅黑" panose="020B0503020204020204" charset="-122"/>
                <a:cs typeface="微软雅黑" panose="020B0503020204020204" charset="-122"/>
              </a:rPr>
              <a:t>e</a:t>
            </a:r>
            <a:r>
              <a:rPr lang="zh-CN" altLang="en-US" sz="1600" b="1" dirty="0">
                <a:latin typeface="微软雅黑" panose="020B0503020204020204" charset="-122"/>
                <a:ea typeface="微软雅黑" panose="020B0503020204020204" charset="-122"/>
                <a:cs typeface="微软雅黑" panose="020B0503020204020204" charset="-122"/>
              </a:rPr>
              <a:t>养老</a:t>
            </a:r>
            <a:r>
              <a:rPr lang="en-US" altLang="zh-CN" sz="1600" b="1" dirty="0">
                <a:latin typeface="微软雅黑" panose="020B0503020204020204" charset="-122"/>
                <a:ea typeface="微软雅黑" panose="020B0503020204020204" charset="-122"/>
                <a:cs typeface="微软雅黑" panose="020B0503020204020204" charset="-122"/>
              </a:rPr>
              <a:t>B-C</a:t>
            </a:r>
            <a:r>
              <a:rPr lang="zh-CN" altLang="en-US" sz="1600" b="1" dirty="0">
                <a:latin typeface="微软雅黑" panose="020B0503020204020204" charset="-122"/>
                <a:ea typeface="微软雅黑" panose="020B0503020204020204" charset="-122"/>
                <a:cs typeface="微软雅黑" panose="020B0503020204020204" charset="-122"/>
              </a:rPr>
              <a:t>、</a:t>
            </a:r>
            <a:r>
              <a:rPr lang="en-US" altLang="zh-CN" sz="1600" b="1" dirty="0">
                <a:latin typeface="微软雅黑" panose="020B0503020204020204" charset="-122"/>
                <a:ea typeface="微软雅黑" panose="020B0503020204020204" charset="-122"/>
                <a:cs typeface="微软雅黑" panose="020B0503020204020204" charset="-122"/>
              </a:rPr>
              <a:t>B-B-C</a:t>
            </a:r>
            <a:r>
              <a:rPr lang="zh-CN" altLang="en-US" sz="1600" b="1" dirty="0">
                <a:latin typeface="微软雅黑" panose="020B0503020204020204" charset="-122"/>
                <a:ea typeface="微软雅黑" panose="020B0503020204020204" charset="-122"/>
                <a:cs typeface="微软雅黑" panose="020B0503020204020204" charset="-122"/>
              </a:rPr>
              <a:t>全流程服务过程，友好嵌入中国移动云、网、端、应用、安全领域相关自有能力</a:t>
            </a:r>
            <a:r>
              <a:rPr sz="1600" b="1" dirty="0">
                <a:latin typeface="微软雅黑" panose="020B0503020204020204" charset="-122"/>
                <a:ea typeface="微软雅黑" panose="020B0503020204020204" charset="-122"/>
                <a:cs typeface="微软雅黑" panose="020B0503020204020204" charset="-122"/>
              </a:rPr>
              <a:t>。</a:t>
            </a:r>
            <a:endParaRPr lang="en-US" sz="1600" b="1" dirty="0">
              <a:latin typeface="微软雅黑" panose="020B0503020204020204" charset="-122"/>
              <a:ea typeface="微软雅黑" panose="020B0503020204020204" charset="-122"/>
              <a:cs typeface="微软雅黑" panose="020B0503020204020204" charset="-122"/>
            </a:endParaRPr>
          </a:p>
          <a:p>
            <a:pPr marL="0" indent="0" algn="ctr">
              <a:lnSpc>
                <a:spcPct val="150000"/>
              </a:lnSpc>
              <a:buFont typeface="Wingdings" panose="05000000000000000000" charset="0"/>
              <a:buNone/>
              <a:defRPr/>
            </a:pPr>
            <a:r>
              <a:rPr lang="zh-CN" altLang="en-US" sz="1600" b="1" dirty="0">
                <a:latin typeface="微软雅黑" panose="020B0503020204020204" charset="-122"/>
                <a:ea typeface="微软雅黑" panose="020B0503020204020204" charset="-122"/>
                <a:cs typeface="微软雅黑" panose="020B0503020204020204" charset="-122"/>
              </a:rPr>
              <a:t>产品方案通过整合产品团队专业机构的优势能力，发挥中国移动整体方案的网络、技术、服务优势，为产品推广提供有力保障。</a:t>
            </a:r>
            <a:endParaRPr sz="1600" b="1" dirty="0">
              <a:latin typeface="微软雅黑" panose="020B0503020204020204" charset="-122"/>
              <a:ea typeface="微软雅黑" panose="020B0503020204020204" charset="-122"/>
              <a:cs typeface="微软雅黑" panose="020B0503020204020204" charset="-122"/>
            </a:endParaRPr>
          </a:p>
        </p:txBody>
      </p:sp>
      <p:sp>
        <p:nvSpPr>
          <p:cNvPr id="6" name="矩形 5"/>
          <p:cNvSpPr/>
          <p:nvPr>
            <p:custDataLst>
              <p:tags r:id="rId2"/>
            </p:custDataLst>
          </p:nvPr>
        </p:nvSpPr>
        <p:spPr>
          <a:xfrm>
            <a:off x="855345" y="2023110"/>
            <a:ext cx="2308860" cy="2791460"/>
          </a:xfrm>
          <a:prstGeom prst="rect">
            <a:avLst/>
          </a:prstGeom>
          <a:noFill/>
          <a:ln w="3175" cap="flat" cmpd="sng" algn="ctr">
            <a:solidFill>
              <a:schemeClr val="tx1">
                <a:lumMod val="50000"/>
                <a:lumOff val="50000"/>
              </a:schemeClr>
            </a:solidFill>
            <a:prstDash val="sysDash"/>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矩形 6"/>
          <p:cNvSpPr/>
          <p:nvPr>
            <p:custDataLst>
              <p:tags r:id="rId3"/>
            </p:custDataLst>
          </p:nvPr>
        </p:nvSpPr>
        <p:spPr>
          <a:xfrm>
            <a:off x="1094741" y="1819656"/>
            <a:ext cx="1840484" cy="392430"/>
          </a:xfrm>
          <a:prstGeom prst="rect">
            <a:avLst/>
          </a:prstGeom>
          <a:solidFill>
            <a:srgbClr val="4472C4"/>
          </a:solidFill>
          <a:ln w="12700" cap="flat" cmpd="sng" algn="ctr">
            <a:noFill/>
            <a:prstDash val="solid"/>
            <a:miter lim="800000"/>
          </a:ln>
          <a:effectLst/>
        </p:spPr>
        <p:txBody>
          <a:bodyPr rtlCol="0" anchor="ctr"/>
          <a:lstStyle/>
          <a:p>
            <a:pPr lvl="0" algn="ctr" defTabSz="914400">
              <a:buClrTx/>
              <a:buSzTx/>
              <a:buFontTx/>
              <a:defRPr/>
            </a:pPr>
            <a:r>
              <a:rPr lang="zh-CN" altLang="en-US" sz="1200" b="1" spc="-5" dirty="0">
                <a:solidFill>
                  <a:srgbClr val="FFFFFF"/>
                </a:solidFill>
                <a:latin typeface="微软雅黑" panose="020B0503020204020204" charset="-122"/>
                <a:ea typeface="微软雅黑" panose="020B0503020204020204" charset="-122"/>
                <a:cs typeface="+mn-ea"/>
                <a:sym typeface="+mn-ea"/>
              </a:rPr>
              <a:t>融云</a:t>
            </a:r>
            <a:endParaRPr lang="zh-CN" altLang="en-US" sz="1200" b="1" kern="0" noProof="0" dirty="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8" name="文本框 7"/>
          <p:cNvSpPr txBox="1"/>
          <p:nvPr>
            <p:custDataLst>
              <p:tags r:id="rId4"/>
            </p:custDataLst>
          </p:nvPr>
        </p:nvSpPr>
        <p:spPr>
          <a:xfrm>
            <a:off x="3638042" y="2432304"/>
            <a:ext cx="2424430" cy="287147"/>
          </a:xfrm>
          <a:prstGeom prst="rect">
            <a:avLst/>
          </a:prstGeom>
          <a:noFill/>
          <a:ln w="9525">
            <a:noFill/>
          </a:ln>
        </p:spPr>
        <p:txBody>
          <a:bodyPr wrap="square">
            <a:noAutofit/>
          </a:bodyPr>
          <a:lstStyle/>
          <a:p>
            <a:pPr marL="171450" indent="-171450" algn="l">
              <a:lnSpc>
                <a:spcPct val="150000"/>
              </a:lnSpc>
              <a:buClrTx/>
              <a:buSzTx/>
              <a:buFont typeface="Wingdings" panose="05000000000000000000" pitchFamily="2" charset="2"/>
              <a:buChar char="Ø"/>
              <a:defRPr/>
            </a:pPr>
            <a:r>
              <a:rPr lang="en-US" altLang="zh-CN" sz="1200" dirty="0">
                <a:solidFill>
                  <a:schemeClr val="accent3">
                    <a:lumMod val="50000"/>
                  </a:schemeClr>
                </a:solidFill>
                <a:latin typeface="微软雅黑" panose="020B0503020204020204" charset="-122"/>
                <a:ea typeface="微软雅黑" panose="020B0503020204020204" charset="-122"/>
                <a:cs typeface="+mj-cs"/>
              </a:rPr>
              <a:t> </a:t>
            </a:r>
            <a:r>
              <a:rPr lang="zh-CN" altLang="en-US" sz="1200" dirty="0">
                <a:solidFill>
                  <a:schemeClr val="accent3">
                    <a:lumMod val="50000"/>
                  </a:schemeClr>
                </a:solidFill>
                <a:latin typeface="微软雅黑" panose="020B0503020204020204" charset="-122"/>
                <a:ea typeface="微软雅黑" panose="020B0503020204020204" charset="-122"/>
                <a:cs typeface="+mj-cs"/>
              </a:rPr>
              <a:t>网络接入方案</a:t>
            </a:r>
            <a:endParaRPr lang="en-US" altLang="zh-CN" sz="1200" dirty="0">
              <a:solidFill>
                <a:schemeClr val="accent3">
                  <a:lumMod val="50000"/>
                </a:schemeClr>
              </a:solidFill>
              <a:latin typeface="微软雅黑" panose="020B0503020204020204" charset="-122"/>
              <a:ea typeface="微软雅黑" panose="020B0503020204020204" charset="-122"/>
              <a:cs typeface="+mj-cs"/>
            </a:endParaRPr>
          </a:p>
          <a:p>
            <a:pPr marL="171450" indent="-171450">
              <a:lnSpc>
                <a:spcPct val="150000"/>
              </a:lnSpc>
              <a:buFont typeface="Arial" panose="020B0604020202020204" pitchFamily="34" charset="0"/>
              <a:buChar char="•"/>
              <a:defRPr/>
            </a:pPr>
            <a:r>
              <a:rPr lang="zh-CN" altLang="en-US" sz="1200" dirty="0">
                <a:solidFill>
                  <a:schemeClr val="accent3">
                    <a:lumMod val="50000"/>
                  </a:schemeClr>
                </a:solidFill>
                <a:latin typeface="微软雅黑" panose="020B0503020204020204" charset="-122"/>
                <a:ea typeface="微软雅黑" panose="020B0503020204020204" charset="-122"/>
              </a:rPr>
              <a:t>调度中心互联网专线：互联网专线（</a:t>
            </a:r>
            <a:r>
              <a:rPr lang="en-US" altLang="zh-CN" sz="1200" dirty="0">
                <a:solidFill>
                  <a:schemeClr val="accent3">
                    <a:lumMod val="50000"/>
                  </a:schemeClr>
                </a:solidFill>
                <a:latin typeface="微软雅黑" panose="020B0503020204020204" charset="-122"/>
                <a:ea typeface="微软雅黑" panose="020B0503020204020204" charset="-122"/>
              </a:rPr>
              <a:t>100M</a:t>
            </a:r>
            <a:r>
              <a:rPr lang="zh-CN" altLang="en-US" sz="1200" dirty="0">
                <a:solidFill>
                  <a:schemeClr val="accent3">
                    <a:lumMod val="50000"/>
                  </a:schemeClr>
                </a:solidFill>
                <a:latin typeface="微软雅黑" panose="020B0503020204020204" charset="-122"/>
                <a:ea typeface="微软雅黑" panose="020B0503020204020204" charset="-122"/>
              </a:rPr>
              <a:t>）</a:t>
            </a:r>
            <a:endParaRPr lang="en-US" altLang="zh-CN" sz="1200" dirty="0">
              <a:solidFill>
                <a:schemeClr val="accent3">
                  <a:lumMod val="50000"/>
                </a:schemeClr>
              </a:solidFill>
              <a:latin typeface="微软雅黑" panose="020B0503020204020204" charset="-122"/>
              <a:ea typeface="微软雅黑" panose="020B0503020204020204" charset="-122"/>
            </a:endParaRPr>
          </a:p>
          <a:p>
            <a:pPr marL="0" indent="0">
              <a:lnSpc>
                <a:spcPct val="150000"/>
              </a:lnSpc>
              <a:buFont typeface="Arial" panose="020B0604020202020204" pitchFamily="34" charset="0"/>
              <a:buNone/>
              <a:defRPr/>
            </a:pPr>
            <a:endParaRPr lang="en-US" altLang="zh-CN" sz="1200" dirty="0">
              <a:solidFill>
                <a:schemeClr val="accent3">
                  <a:lumMod val="50000"/>
                </a:schemeClr>
              </a:solidFill>
              <a:latin typeface="微软雅黑" panose="020B0503020204020204" charset="-122"/>
              <a:ea typeface="微软雅黑" panose="020B0503020204020204" charset="-122"/>
            </a:endParaRPr>
          </a:p>
        </p:txBody>
      </p:sp>
      <p:sp>
        <p:nvSpPr>
          <p:cNvPr id="9" name="矩形 8"/>
          <p:cNvSpPr/>
          <p:nvPr>
            <p:custDataLst>
              <p:tags r:id="rId5"/>
            </p:custDataLst>
          </p:nvPr>
        </p:nvSpPr>
        <p:spPr>
          <a:xfrm>
            <a:off x="3645980" y="2023111"/>
            <a:ext cx="2308734" cy="2791967"/>
          </a:xfrm>
          <a:prstGeom prst="rect">
            <a:avLst/>
          </a:prstGeom>
          <a:noFill/>
          <a:ln w="3175" cap="flat" cmpd="sng" algn="ctr">
            <a:solidFill>
              <a:schemeClr val="tx1">
                <a:lumMod val="50000"/>
                <a:lumOff val="50000"/>
              </a:schemeClr>
            </a:solidFill>
            <a:prstDash val="sysDash"/>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矩形 9"/>
          <p:cNvSpPr/>
          <p:nvPr>
            <p:custDataLst>
              <p:tags r:id="rId6"/>
            </p:custDataLst>
          </p:nvPr>
        </p:nvSpPr>
        <p:spPr>
          <a:xfrm>
            <a:off x="3885630" y="1819656"/>
            <a:ext cx="1840484" cy="392430"/>
          </a:xfrm>
          <a:prstGeom prst="rect">
            <a:avLst/>
          </a:prstGeom>
          <a:solidFill>
            <a:srgbClr val="4472C4"/>
          </a:solidFill>
          <a:ln w="12700" cap="flat" cmpd="sng" algn="ctr">
            <a:noFill/>
            <a:prstDash val="solid"/>
            <a:miter lim="800000"/>
          </a:ln>
          <a:effectLst/>
        </p:spPr>
        <p:txBody>
          <a:bodyPr rtlCol="0" anchor="ctr"/>
          <a:lstStyle/>
          <a:p>
            <a:pPr lvl="0" algn="ctr" defTabSz="914400">
              <a:buClrTx/>
              <a:buSzTx/>
              <a:buFontTx/>
              <a:defRPr/>
            </a:pPr>
            <a:r>
              <a:rPr lang="zh-CN" altLang="en-US" sz="1200" b="1" spc="-5" dirty="0">
                <a:solidFill>
                  <a:srgbClr val="FFFFFF"/>
                </a:solidFill>
                <a:latin typeface="微软雅黑" panose="020B0503020204020204" charset="-122"/>
                <a:ea typeface="微软雅黑" panose="020B0503020204020204" charset="-122"/>
                <a:cs typeface="+mn-ea"/>
                <a:sym typeface="+mn-ea"/>
              </a:rPr>
              <a:t>融网</a:t>
            </a:r>
            <a:endParaRPr lang="zh-CN" altLang="en-US" sz="1200" b="1" kern="0" noProof="0" dirty="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11" name="矩形 10"/>
          <p:cNvSpPr/>
          <p:nvPr>
            <p:custDataLst>
              <p:tags r:id="rId7"/>
            </p:custDataLst>
          </p:nvPr>
        </p:nvSpPr>
        <p:spPr>
          <a:xfrm>
            <a:off x="6365521" y="2023110"/>
            <a:ext cx="2308734" cy="2791968"/>
          </a:xfrm>
          <a:prstGeom prst="rect">
            <a:avLst/>
          </a:prstGeom>
          <a:noFill/>
          <a:ln w="3175" cap="flat" cmpd="sng" algn="ctr">
            <a:solidFill>
              <a:schemeClr val="tx1">
                <a:lumMod val="50000"/>
                <a:lumOff val="50000"/>
              </a:schemeClr>
            </a:solidFill>
            <a:prstDash val="sysDash"/>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矩形 11"/>
          <p:cNvSpPr/>
          <p:nvPr>
            <p:custDataLst>
              <p:tags r:id="rId8"/>
            </p:custDataLst>
          </p:nvPr>
        </p:nvSpPr>
        <p:spPr>
          <a:xfrm>
            <a:off x="6605171" y="1819656"/>
            <a:ext cx="1840484" cy="392430"/>
          </a:xfrm>
          <a:prstGeom prst="rect">
            <a:avLst/>
          </a:prstGeom>
          <a:solidFill>
            <a:srgbClr val="4472C4"/>
          </a:solidFill>
          <a:ln w="12700" cap="flat" cmpd="sng" algn="ctr">
            <a:noFill/>
            <a:prstDash val="solid"/>
            <a:miter lim="800000"/>
          </a:ln>
          <a:effectLst/>
        </p:spPr>
        <p:txBody>
          <a:bodyPr rtlCol="0" anchor="ctr"/>
          <a:lstStyle/>
          <a:p>
            <a:pPr lvl="0" algn="ctr" defTabSz="914400">
              <a:buClrTx/>
              <a:buSzTx/>
              <a:buFontTx/>
              <a:defRPr/>
            </a:pPr>
            <a:r>
              <a:rPr lang="zh-CN" altLang="en-US" sz="1200" b="1" spc="-5" dirty="0">
                <a:solidFill>
                  <a:srgbClr val="FFFFFF"/>
                </a:solidFill>
                <a:latin typeface="微软雅黑" panose="020B0503020204020204" charset="-122"/>
                <a:ea typeface="微软雅黑" panose="020B0503020204020204" charset="-122"/>
                <a:cs typeface="+mn-ea"/>
                <a:sym typeface="+mn-ea"/>
              </a:rPr>
              <a:t>融能力</a:t>
            </a:r>
            <a:endParaRPr lang="zh-CN" altLang="en-US" sz="1200" b="1" kern="0" noProof="0" dirty="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13" name="矩形 12"/>
          <p:cNvSpPr/>
          <p:nvPr>
            <p:custDataLst>
              <p:tags r:id="rId9"/>
            </p:custDataLst>
          </p:nvPr>
        </p:nvSpPr>
        <p:spPr>
          <a:xfrm>
            <a:off x="9096375" y="2023110"/>
            <a:ext cx="2308860" cy="2791460"/>
          </a:xfrm>
          <a:prstGeom prst="rect">
            <a:avLst/>
          </a:prstGeom>
          <a:noFill/>
          <a:ln w="3175" cap="flat" cmpd="sng" algn="ctr">
            <a:solidFill>
              <a:schemeClr val="tx1">
                <a:lumMod val="50000"/>
                <a:lumOff val="50000"/>
              </a:schemeClr>
            </a:solidFill>
            <a:prstDash val="sysDash"/>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 name="矩形 13"/>
          <p:cNvSpPr/>
          <p:nvPr>
            <p:custDataLst>
              <p:tags r:id="rId10"/>
            </p:custDataLst>
          </p:nvPr>
        </p:nvSpPr>
        <p:spPr>
          <a:xfrm>
            <a:off x="9335762" y="1819656"/>
            <a:ext cx="1840484" cy="392430"/>
          </a:xfrm>
          <a:prstGeom prst="rect">
            <a:avLst/>
          </a:prstGeom>
          <a:solidFill>
            <a:srgbClr val="4472C4"/>
          </a:solidFill>
          <a:ln w="12700" cap="flat" cmpd="sng" algn="ctr">
            <a:noFill/>
            <a:prstDash val="solid"/>
            <a:miter lim="800000"/>
          </a:ln>
          <a:effectLst/>
        </p:spPr>
        <p:txBody>
          <a:bodyPr rtlCol="0" anchor="ctr"/>
          <a:lstStyle/>
          <a:p>
            <a:pPr lvl="0" algn="ctr" defTabSz="914400">
              <a:buClrTx/>
              <a:buSzTx/>
              <a:buFontTx/>
              <a:defRPr/>
            </a:pPr>
            <a:r>
              <a:rPr lang="zh-CN" altLang="en-US" sz="1200" b="1" spc="-5" dirty="0">
                <a:solidFill>
                  <a:srgbClr val="FFFFFF"/>
                </a:solidFill>
                <a:latin typeface="微软雅黑" panose="020B0503020204020204" charset="-122"/>
                <a:ea typeface="微软雅黑" panose="020B0503020204020204" charset="-122"/>
                <a:cs typeface="+mn-ea"/>
                <a:sym typeface="+mn-ea"/>
              </a:rPr>
              <a:t>融安全</a:t>
            </a:r>
            <a:endParaRPr lang="zh-CN" altLang="en-US" sz="1200" b="1" kern="0" noProof="0" dirty="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15" name="文本框 14"/>
          <p:cNvSpPr txBox="1"/>
          <p:nvPr>
            <p:custDataLst>
              <p:tags r:id="rId11"/>
            </p:custDataLst>
          </p:nvPr>
        </p:nvSpPr>
        <p:spPr>
          <a:xfrm>
            <a:off x="885698" y="2397252"/>
            <a:ext cx="2424430" cy="287147"/>
          </a:xfrm>
          <a:prstGeom prst="rect">
            <a:avLst/>
          </a:prstGeom>
          <a:noFill/>
          <a:ln w="9525">
            <a:noFill/>
          </a:ln>
        </p:spPr>
        <p:txBody>
          <a:bodyPr wrap="square">
            <a:noAutofit/>
          </a:bodyPr>
          <a:lstStyle/>
          <a:p>
            <a:pPr>
              <a:lnSpc>
                <a:spcPct val="150000"/>
              </a:lnSpc>
              <a:defRPr/>
            </a:pPr>
            <a:r>
              <a:rPr lang="zh-CN" altLang="en-US" sz="1200" b="1" dirty="0">
                <a:solidFill>
                  <a:schemeClr val="accent3">
                    <a:lumMod val="50000"/>
                  </a:schemeClr>
                </a:solidFill>
                <a:latin typeface="微软雅黑" panose="020B0503020204020204" charset="-122"/>
                <a:ea typeface="微软雅黑" panose="020B0503020204020204" charset="-122"/>
              </a:rPr>
              <a:t>云存储</a:t>
            </a:r>
            <a:r>
              <a:rPr lang="en-US" altLang="zh-CN" sz="1200" b="1" dirty="0">
                <a:solidFill>
                  <a:schemeClr val="accent3">
                    <a:lumMod val="50000"/>
                  </a:schemeClr>
                </a:solidFill>
                <a:latin typeface="微软雅黑" panose="020B0503020204020204" charset="-122"/>
                <a:ea typeface="微软雅黑" panose="020B0503020204020204" charset="-122"/>
              </a:rPr>
              <a:t>/</a:t>
            </a:r>
            <a:r>
              <a:rPr lang="zh-CN" altLang="en-US" sz="1200" b="1" dirty="0">
                <a:solidFill>
                  <a:schemeClr val="accent3">
                    <a:lumMod val="50000"/>
                  </a:schemeClr>
                </a:solidFill>
                <a:latin typeface="微软雅黑" panose="020B0503020204020204" charset="-122"/>
                <a:ea typeface="微软雅黑" panose="020B0503020204020204" charset="-122"/>
              </a:rPr>
              <a:t>云计算</a:t>
            </a:r>
            <a:r>
              <a:rPr lang="en-US" altLang="zh-CN" sz="1200" b="1" dirty="0">
                <a:solidFill>
                  <a:schemeClr val="accent3">
                    <a:lumMod val="50000"/>
                  </a:schemeClr>
                </a:solidFill>
                <a:latin typeface="微软雅黑" panose="020B0503020204020204" charset="-122"/>
                <a:ea typeface="微软雅黑" panose="020B0503020204020204" charset="-122"/>
              </a:rPr>
              <a:t>/</a:t>
            </a:r>
            <a:r>
              <a:rPr lang="zh-CN" altLang="en-US" sz="1200" b="1" dirty="0">
                <a:solidFill>
                  <a:schemeClr val="accent3">
                    <a:lumMod val="50000"/>
                  </a:schemeClr>
                </a:solidFill>
                <a:latin typeface="微软雅黑" panose="020B0503020204020204" charset="-122"/>
                <a:ea typeface="微软雅黑" panose="020B0503020204020204" charset="-122"/>
              </a:rPr>
              <a:t>云安全</a:t>
            </a:r>
            <a:r>
              <a:rPr lang="en-US" altLang="zh-CN" sz="1200" b="1" dirty="0">
                <a:solidFill>
                  <a:schemeClr val="accent3">
                    <a:lumMod val="50000"/>
                  </a:schemeClr>
                </a:solidFill>
                <a:latin typeface="微软雅黑" panose="020B0503020204020204" charset="-122"/>
                <a:ea typeface="微软雅黑" panose="020B0503020204020204" charset="-122"/>
              </a:rPr>
              <a:t>/</a:t>
            </a:r>
            <a:r>
              <a:rPr lang="zh-CN" altLang="en-US" sz="1200" b="1" dirty="0">
                <a:solidFill>
                  <a:schemeClr val="accent3">
                    <a:lumMod val="50000"/>
                  </a:schemeClr>
                </a:solidFill>
                <a:latin typeface="微软雅黑" panose="020B0503020204020204" charset="-122"/>
                <a:ea typeface="微软雅黑" panose="020B0503020204020204" charset="-122"/>
              </a:rPr>
              <a:t>云容灾</a:t>
            </a:r>
            <a:endParaRPr lang="en-US" altLang="zh-CN" sz="1200" b="1" dirty="0">
              <a:solidFill>
                <a:schemeClr val="accent3">
                  <a:lumMod val="50000"/>
                </a:schemeClr>
              </a:solidFill>
              <a:latin typeface="微软雅黑" panose="020B0503020204020204" charset="-122"/>
              <a:ea typeface="微软雅黑" panose="020B0503020204020204" charset="-122"/>
            </a:endParaRPr>
          </a:p>
          <a:p>
            <a:pPr>
              <a:lnSpc>
                <a:spcPct val="150000"/>
              </a:lnSpc>
              <a:defRPr/>
            </a:pPr>
            <a:endParaRPr lang="en-US" altLang="zh-CN" sz="1200" b="1" dirty="0">
              <a:solidFill>
                <a:schemeClr val="accent3">
                  <a:lumMod val="50000"/>
                </a:schemeClr>
              </a:solidFill>
              <a:latin typeface="微软雅黑" panose="020B0503020204020204" charset="-122"/>
              <a:ea typeface="微软雅黑" panose="020B0503020204020204" charset="-122"/>
              <a:cs typeface="+mj-cs"/>
            </a:endParaRPr>
          </a:p>
          <a:p>
            <a:pPr marL="171450" indent="-171450" algn="l">
              <a:lnSpc>
                <a:spcPct val="150000"/>
              </a:lnSpc>
              <a:buClrTx/>
              <a:buSzTx/>
              <a:buFont typeface="Wingdings" panose="05000000000000000000" pitchFamily="2" charset="2"/>
              <a:buChar char="Ø"/>
              <a:defRPr/>
            </a:pPr>
            <a:r>
              <a:rPr lang="zh-CN" altLang="en-US" sz="1200" dirty="0">
                <a:solidFill>
                  <a:schemeClr val="accent3">
                    <a:lumMod val="50000"/>
                  </a:schemeClr>
                </a:solidFill>
                <a:latin typeface="微软雅黑" panose="020B0503020204020204" charset="-122"/>
                <a:ea typeface="微软雅黑" panose="020B0503020204020204" charset="-122"/>
                <a:cs typeface="+mj-cs"/>
              </a:rPr>
              <a:t>移动云部署</a:t>
            </a:r>
            <a:endParaRPr lang="en-US" altLang="zh-CN" sz="1200" dirty="0">
              <a:solidFill>
                <a:schemeClr val="accent3">
                  <a:lumMod val="50000"/>
                </a:schemeClr>
              </a:solidFill>
              <a:latin typeface="微软雅黑" panose="020B0503020204020204" charset="-122"/>
              <a:ea typeface="微软雅黑" panose="020B0503020204020204" charset="-122"/>
              <a:cs typeface="+mj-cs"/>
            </a:endParaRPr>
          </a:p>
          <a:p>
            <a:pPr marL="171450" indent="-171450">
              <a:lnSpc>
                <a:spcPct val="150000"/>
              </a:lnSpc>
              <a:buFont typeface="Arial" panose="020B0604020202020204" pitchFamily="34" charset="0"/>
              <a:buChar char="•"/>
              <a:defRPr/>
            </a:pPr>
            <a:r>
              <a:rPr lang="zh-CN" altLang="en-US" sz="1200" dirty="0">
                <a:solidFill>
                  <a:schemeClr val="accent3">
                    <a:lumMod val="50000"/>
                  </a:schemeClr>
                </a:solidFill>
                <a:latin typeface="微软雅黑" panose="020B0503020204020204" charset="-122"/>
                <a:ea typeface="微软雅黑" panose="020B0503020204020204" charset="-122"/>
                <a:cs typeface="+mj-cs"/>
              </a:rPr>
              <a:t>云主机</a:t>
            </a:r>
            <a:endParaRPr lang="en-US" altLang="zh-CN" sz="1200" dirty="0">
              <a:solidFill>
                <a:schemeClr val="accent3">
                  <a:lumMod val="50000"/>
                </a:schemeClr>
              </a:solidFill>
              <a:latin typeface="微软雅黑" panose="020B0503020204020204" charset="-122"/>
              <a:ea typeface="微软雅黑" panose="020B0503020204020204" charset="-122"/>
              <a:cs typeface="+mj-cs"/>
            </a:endParaRPr>
          </a:p>
          <a:p>
            <a:pPr marL="171450" indent="-171450">
              <a:lnSpc>
                <a:spcPct val="150000"/>
              </a:lnSpc>
              <a:buFont typeface="Arial" panose="020B0604020202020204" pitchFamily="34" charset="0"/>
              <a:buChar char="•"/>
              <a:defRPr/>
            </a:pPr>
            <a:r>
              <a:rPr lang="zh-CN" altLang="en-US" sz="1200" dirty="0">
                <a:solidFill>
                  <a:schemeClr val="accent3">
                    <a:lumMod val="50000"/>
                  </a:schemeClr>
                </a:solidFill>
                <a:latin typeface="微软雅黑" panose="020B0503020204020204" charset="-122"/>
                <a:ea typeface="微软雅黑" panose="020B0503020204020204" charset="-122"/>
                <a:cs typeface="+mj-cs"/>
              </a:rPr>
              <a:t>云备份</a:t>
            </a:r>
            <a:endParaRPr lang="en-US" altLang="zh-CN" sz="1200" dirty="0">
              <a:solidFill>
                <a:schemeClr val="accent3">
                  <a:lumMod val="50000"/>
                </a:schemeClr>
              </a:solidFill>
              <a:latin typeface="微软雅黑" panose="020B0503020204020204" charset="-122"/>
              <a:ea typeface="微软雅黑" panose="020B0503020204020204" charset="-122"/>
              <a:cs typeface="+mj-cs"/>
            </a:endParaRPr>
          </a:p>
        </p:txBody>
      </p:sp>
      <p:sp>
        <p:nvSpPr>
          <p:cNvPr id="16" name="文本框 15"/>
          <p:cNvSpPr txBox="1"/>
          <p:nvPr>
            <p:custDataLst>
              <p:tags r:id="rId12"/>
            </p:custDataLst>
          </p:nvPr>
        </p:nvSpPr>
        <p:spPr>
          <a:xfrm>
            <a:off x="3680714" y="2220468"/>
            <a:ext cx="2424430" cy="287147"/>
          </a:xfrm>
          <a:prstGeom prst="rect">
            <a:avLst/>
          </a:prstGeom>
          <a:noFill/>
          <a:ln w="9525">
            <a:noFill/>
          </a:ln>
        </p:spPr>
        <p:txBody>
          <a:bodyPr wrap="square">
            <a:noAutofit/>
          </a:bodyPr>
          <a:lstStyle/>
          <a:p>
            <a:pPr>
              <a:lnSpc>
                <a:spcPct val="150000"/>
              </a:lnSpc>
              <a:defRPr/>
            </a:pPr>
            <a:r>
              <a:rPr lang="zh-CN" altLang="en-US" sz="1200" b="1" dirty="0">
                <a:solidFill>
                  <a:schemeClr val="accent3">
                    <a:lumMod val="50000"/>
                  </a:schemeClr>
                </a:solidFill>
                <a:latin typeface="微软雅黑" panose="020B0503020204020204" charset="-122"/>
                <a:ea typeface="微软雅黑" panose="020B0503020204020204" charset="-122"/>
              </a:rPr>
              <a:t>云平台接入</a:t>
            </a:r>
            <a:r>
              <a:rPr lang="en-US" altLang="zh-CN" sz="1200" b="1" dirty="0">
                <a:solidFill>
                  <a:schemeClr val="accent3">
                    <a:lumMod val="50000"/>
                  </a:schemeClr>
                </a:solidFill>
                <a:latin typeface="微软雅黑" panose="020B0503020204020204" charset="-122"/>
                <a:ea typeface="微软雅黑" panose="020B0503020204020204" charset="-122"/>
              </a:rPr>
              <a:t>/</a:t>
            </a:r>
            <a:r>
              <a:rPr lang="zh-CN" altLang="en-US" sz="1200" b="1" dirty="0">
                <a:solidFill>
                  <a:schemeClr val="accent3">
                    <a:lumMod val="50000"/>
                  </a:schemeClr>
                </a:solidFill>
                <a:latin typeface="微软雅黑" panose="020B0503020204020204" charset="-122"/>
                <a:ea typeface="微软雅黑" panose="020B0503020204020204" charset="-122"/>
              </a:rPr>
              <a:t>机构接入</a:t>
            </a:r>
            <a:r>
              <a:rPr lang="en-US" altLang="zh-CN" sz="1200" b="1" dirty="0">
                <a:solidFill>
                  <a:schemeClr val="accent3">
                    <a:lumMod val="50000"/>
                  </a:schemeClr>
                </a:solidFill>
                <a:latin typeface="微软雅黑" panose="020B0503020204020204" charset="-122"/>
                <a:ea typeface="微软雅黑" panose="020B0503020204020204" charset="-122"/>
              </a:rPr>
              <a:t>/C</a:t>
            </a:r>
            <a:r>
              <a:rPr lang="zh-CN" altLang="en-US" sz="1200" b="1" dirty="0">
                <a:solidFill>
                  <a:schemeClr val="accent3">
                    <a:lumMod val="50000"/>
                  </a:schemeClr>
                </a:solidFill>
                <a:latin typeface="微软雅黑" panose="020B0503020204020204" charset="-122"/>
                <a:ea typeface="微软雅黑" panose="020B0503020204020204" charset="-122"/>
              </a:rPr>
              <a:t>端接入</a:t>
            </a:r>
            <a:endParaRPr lang="en-US" altLang="zh-CN" sz="1200" dirty="0">
              <a:solidFill>
                <a:schemeClr val="accent3">
                  <a:lumMod val="50000"/>
                </a:schemeClr>
              </a:solidFill>
              <a:latin typeface="微软雅黑" panose="020B0503020204020204" charset="-122"/>
              <a:ea typeface="微软雅黑" panose="020B0503020204020204" charset="-122"/>
              <a:cs typeface="+mj-cs"/>
            </a:endParaRPr>
          </a:p>
        </p:txBody>
      </p:sp>
      <p:sp>
        <p:nvSpPr>
          <p:cNvPr id="17" name="文本框 16"/>
          <p:cNvSpPr txBox="1"/>
          <p:nvPr>
            <p:custDataLst>
              <p:tags r:id="rId13"/>
            </p:custDataLst>
          </p:nvPr>
        </p:nvSpPr>
        <p:spPr>
          <a:xfrm>
            <a:off x="9157970" y="2220468"/>
            <a:ext cx="2424430" cy="287147"/>
          </a:xfrm>
          <a:prstGeom prst="rect">
            <a:avLst/>
          </a:prstGeom>
          <a:noFill/>
          <a:ln w="9525">
            <a:noFill/>
          </a:ln>
        </p:spPr>
        <p:txBody>
          <a:bodyPr wrap="square">
            <a:noAutofit/>
          </a:bodyPr>
          <a:lstStyle/>
          <a:p>
            <a:pPr>
              <a:lnSpc>
                <a:spcPct val="150000"/>
              </a:lnSpc>
              <a:defRPr/>
            </a:pPr>
            <a:r>
              <a:rPr lang="zh-CN" altLang="en-US" sz="1200" b="1" dirty="0">
                <a:solidFill>
                  <a:schemeClr val="accent3">
                    <a:lumMod val="50000"/>
                  </a:schemeClr>
                </a:solidFill>
                <a:latin typeface="微软雅黑" panose="020B0503020204020204" charset="-122"/>
                <a:ea typeface="微软雅黑" panose="020B0503020204020204" charset="-122"/>
              </a:rPr>
              <a:t>平台安全</a:t>
            </a:r>
            <a:r>
              <a:rPr lang="en-US" altLang="zh-CN" sz="1200" b="1" dirty="0">
                <a:solidFill>
                  <a:schemeClr val="accent3">
                    <a:lumMod val="50000"/>
                  </a:schemeClr>
                </a:solidFill>
                <a:latin typeface="微软雅黑" panose="020B0503020204020204" charset="-122"/>
                <a:ea typeface="微软雅黑" panose="020B0503020204020204" charset="-122"/>
              </a:rPr>
              <a:t>/</a:t>
            </a:r>
            <a:r>
              <a:rPr lang="zh-CN" altLang="en-US" sz="1200" b="1" dirty="0">
                <a:solidFill>
                  <a:schemeClr val="accent3">
                    <a:lumMod val="50000"/>
                  </a:schemeClr>
                </a:solidFill>
                <a:latin typeface="微软雅黑" panose="020B0503020204020204" charset="-122"/>
                <a:ea typeface="微软雅黑" panose="020B0503020204020204" charset="-122"/>
              </a:rPr>
              <a:t>数据安全</a:t>
            </a:r>
            <a:r>
              <a:rPr lang="en-US" altLang="zh-CN" sz="1200" b="1" dirty="0">
                <a:solidFill>
                  <a:schemeClr val="accent3">
                    <a:lumMod val="50000"/>
                  </a:schemeClr>
                </a:solidFill>
                <a:latin typeface="微软雅黑" panose="020B0503020204020204" charset="-122"/>
                <a:ea typeface="微软雅黑" panose="020B0503020204020204" charset="-122"/>
              </a:rPr>
              <a:t>/</a:t>
            </a:r>
            <a:r>
              <a:rPr lang="zh-CN" altLang="en-US" sz="1200" b="1" dirty="0">
                <a:solidFill>
                  <a:schemeClr val="accent3">
                    <a:lumMod val="50000"/>
                  </a:schemeClr>
                </a:solidFill>
                <a:latin typeface="微软雅黑" panose="020B0503020204020204" charset="-122"/>
                <a:ea typeface="微软雅黑" panose="020B0503020204020204" charset="-122"/>
              </a:rPr>
              <a:t>应用安全</a:t>
            </a:r>
            <a:endParaRPr lang="en-US" altLang="zh-CN" sz="1200" b="1" dirty="0">
              <a:solidFill>
                <a:schemeClr val="accent3">
                  <a:lumMod val="50000"/>
                </a:schemeClr>
              </a:solidFill>
              <a:latin typeface="微软雅黑" panose="020B0503020204020204" charset="-122"/>
              <a:ea typeface="微软雅黑" panose="020B0503020204020204" charset="-122"/>
            </a:endParaRPr>
          </a:p>
          <a:p>
            <a:pPr marL="171450" indent="-171450" algn="l">
              <a:lnSpc>
                <a:spcPct val="150000"/>
              </a:lnSpc>
              <a:buClrTx/>
              <a:buSzTx/>
              <a:buFont typeface="Wingdings" panose="05000000000000000000" pitchFamily="2" charset="2"/>
              <a:buChar char="Ø"/>
              <a:defRPr/>
            </a:pPr>
            <a:r>
              <a:rPr lang="zh-CN" altLang="en-US" sz="1200" dirty="0">
                <a:solidFill>
                  <a:schemeClr val="accent3">
                    <a:lumMod val="50000"/>
                  </a:schemeClr>
                </a:solidFill>
                <a:latin typeface="微软雅黑" panose="020B0503020204020204" charset="-122"/>
                <a:ea typeface="微软雅黑" panose="020B0503020204020204" charset="-122"/>
                <a:cs typeface="+mj-cs"/>
              </a:rPr>
              <a:t>提供端到端安全防护</a:t>
            </a:r>
            <a:endParaRPr lang="en-US" altLang="zh-CN" sz="1200" dirty="0">
              <a:solidFill>
                <a:schemeClr val="accent3">
                  <a:lumMod val="50000"/>
                </a:schemeClr>
              </a:solidFill>
              <a:latin typeface="微软雅黑" panose="020B0503020204020204" charset="-122"/>
              <a:ea typeface="微软雅黑" panose="020B0503020204020204" charset="-122"/>
              <a:cs typeface="+mj-cs"/>
            </a:endParaRPr>
          </a:p>
          <a:p>
            <a:pPr marL="171450" indent="-171450">
              <a:lnSpc>
                <a:spcPct val="150000"/>
              </a:lnSpc>
              <a:buFont typeface="Arial" panose="020B0604020202020204" pitchFamily="34" charset="0"/>
              <a:buChar char="•"/>
              <a:defRPr/>
            </a:pPr>
            <a:r>
              <a:rPr lang="zh-CN" altLang="en-US" sz="1200" dirty="0">
                <a:solidFill>
                  <a:schemeClr val="accent3">
                    <a:lumMod val="50000"/>
                  </a:schemeClr>
                </a:solidFill>
                <a:latin typeface="微软雅黑" panose="020B0503020204020204" charset="-122"/>
                <a:ea typeface="微软雅黑" panose="020B0503020204020204" charset="-122"/>
                <a:cs typeface="+mj-cs"/>
              </a:rPr>
              <a:t>高可靠架构平台安全防护</a:t>
            </a:r>
            <a:endParaRPr lang="en-US" altLang="zh-CN" sz="1200" dirty="0">
              <a:solidFill>
                <a:schemeClr val="accent3">
                  <a:lumMod val="50000"/>
                </a:schemeClr>
              </a:solidFill>
              <a:latin typeface="微软雅黑" panose="020B0503020204020204" charset="-122"/>
              <a:ea typeface="微软雅黑" panose="020B0503020204020204" charset="-122"/>
              <a:cs typeface="+mj-cs"/>
            </a:endParaRPr>
          </a:p>
          <a:p>
            <a:pPr marL="171450" indent="-171450">
              <a:lnSpc>
                <a:spcPct val="150000"/>
              </a:lnSpc>
              <a:buFont typeface="Arial" panose="020B0604020202020204" pitchFamily="34" charset="0"/>
              <a:buChar char="•"/>
              <a:defRPr/>
            </a:pPr>
            <a:r>
              <a:rPr lang="en-US" altLang="zh-CN" sz="1200" dirty="0">
                <a:solidFill>
                  <a:schemeClr val="accent3">
                    <a:lumMod val="50000"/>
                  </a:schemeClr>
                </a:solidFill>
                <a:latin typeface="微软雅黑" panose="020B0503020204020204" charset="-122"/>
                <a:ea typeface="微软雅黑" panose="020B0503020204020204" charset="-122"/>
              </a:rPr>
              <a:t>Web</a:t>
            </a:r>
            <a:r>
              <a:rPr lang="zh-CN" altLang="en-US" sz="1200" dirty="0">
                <a:solidFill>
                  <a:schemeClr val="accent3">
                    <a:lumMod val="50000"/>
                  </a:schemeClr>
                </a:solidFill>
                <a:latin typeface="微软雅黑" panose="020B0503020204020204" charset="-122"/>
                <a:ea typeface="微软雅黑" panose="020B0503020204020204" charset="-122"/>
              </a:rPr>
              <a:t>全栈防护等保二级资源</a:t>
            </a:r>
            <a:endParaRPr lang="zh-CN" altLang="en-US" sz="1200" dirty="0">
              <a:solidFill>
                <a:schemeClr val="accent3">
                  <a:lumMod val="50000"/>
                </a:schemeClr>
              </a:solidFill>
              <a:latin typeface="微软雅黑" panose="020B0503020204020204" charset="-122"/>
              <a:ea typeface="微软雅黑" panose="020B0503020204020204" charset="-122"/>
            </a:endParaRPr>
          </a:p>
          <a:p>
            <a:pPr marL="171450" indent="-171450">
              <a:lnSpc>
                <a:spcPct val="150000"/>
              </a:lnSpc>
              <a:buFont typeface="Arial" panose="020B0604020202020204" pitchFamily="34" charset="0"/>
              <a:buChar char="•"/>
              <a:defRPr/>
            </a:pPr>
            <a:r>
              <a:rPr lang="zh-CN" altLang="en-US" sz="1200" dirty="0">
                <a:solidFill>
                  <a:schemeClr val="accent3">
                    <a:lumMod val="50000"/>
                  </a:schemeClr>
                </a:solidFill>
                <a:latin typeface="微软雅黑" panose="020B0503020204020204" charset="-122"/>
                <a:ea typeface="微软雅黑" panose="020B0503020204020204" charset="-122"/>
                <a:cs typeface="+mj-cs"/>
              </a:rPr>
              <a:t>云安全中心</a:t>
            </a:r>
            <a:endParaRPr lang="zh-CN" altLang="en-US" sz="1200" dirty="0">
              <a:solidFill>
                <a:schemeClr val="accent3">
                  <a:lumMod val="50000"/>
                </a:schemeClr>
              </a:solidFill>
              <a:latin typeface="微软雅黑" panose="020B0503020204020204" charset="-122"/>
              <a:ea typeface="微软雅黑" panose="020B0503020204020204" charset="-122"/>
              <a:cs typeface="+mj-cs"/>
            </a:endParaRPr>
          </a:p>
          <a:p>
            <a:pPr marL="171450" indent="-171450">
              <a:lnSpc>
                <a:spcPct val="150000"/>
              </a:lnSpc>
              <a:buFont typeface="Arial" panose="020B0604020202020204" pitchFamily="34" charset="0"/>
              <a:buChar char="•"/>
              <a:defRPr/>
            </a:pPr>
            <a:r>
              <a:rPr lang="zh-CN" altLang="en-US" sz="1200" dirty="0">
                <a:solidFill>
                  <a:schemeClr val="accent3">
                    <a:lumMod val="50000"/>
                  </a:schemeClr>
                </a:solidFill>
                <a:latin typeface="微软雅黑" panose="020B0503020204020204" charset="-122"/>
                <a:ea typeface="微软雅黑" panose="020B0503020204020204" charset="-122"/>
                <a:cs typeface="+mj-cs"/>
              </a:rPr>
              <a:t>增强漏洞扫描</a:t>
            </a:r>
            <a:endParaRPr lang="zh-CN" altLang="en-US" sz="1200" dirty="0">
              <a:solidFill>
                <a:schemeClr val="accent3">
                  <a:lumMod val="50000"/>
                </a:schemeClr>
              </a:solidFill>
              <a:latin typeface="微软雅黑" panose="020B0503020204020204" charset="-122"/>
              <a:ea typeface="微软雅黑" panose="020B0503020204020204" charset="-122"/>
              <a:cs typeface="+mj-cs"/>
            </a:endParaRPr>
          </a:p>
          <a:p>
            <a:pPr marL="171450" indent="-171450">
              <a:lnSpc>
                <a:spcPct val="150000"/>
              </a:lnSpc>
              <a:buFont typeface="Arial" panose="020B0604020202020204" pitchFamily="34" charset="0"/>
              <a:buChar char="•"/>
              <a:defRPr/>
            </a:pPr>
            <a:r>
              <a:rPr lang="zh-CN" altLang="en-US" sz="1200" dirty="0">
                <a:solidFill>
                  <a:schemeClr val="accent3">
                    <a:lumMod val="50000"/>
                  </a:schemeClr>
                </a:solidFill>
                <a:latin typeface="微软雅黑" panose="020B0503020204020204" charset="-122"/>
                <a:ea typeface="微软雅黑" panose="020B0503020204020204" charset="-122"/>
                <a:cs typeface="+mj-cs"/>
              </a:rPr>
              <a:t>云下一代防火墙</a:t>
            </a:r>
            <a:endParaRPr lang="zh-CN" altLang="en-US" sz="1200" dirty="0">
              <a:solidFill>
                <a:schemeClr val="accent3">
                  <a:lumMod val="50000"/>
                </a:schemeClr>
              </a:solidFill>
              <a:latin typeface="微软雅黑" panose="020B0503020204020204" charset="-122"/>
              <a:ea typeface="微软雅黑" panose="020B0503020204020204" charset="-122"/>
              <a:cs typeface="+mj-cs"/>
            </a:endParaRPr>
          </a:p>
          <a:p>
            <a:pPr marL="171450" indent="-171450">
              <a:lnSpc>
                <a:spcPct val="150000"/>
              </a:lnSpc>
              <a:buFont typeface="Arial" panose="020B0604020202020204" pitchFamily="34" charset="0"/>
              <a:buChar char="•"/>
              <a:defRPr/>
            </a:pPr>
            <a:r>
              <a:rPr lang="zh-CN" altLang="en-US" sz="1200" dirty="0">
                <a:solidFill>
                  <a:schemeClr val="accent3">
                    <a:lumMod val="50000"/>
                  </a:schemeClr>
                </a:solidFill>
                <a:latin typeface="微软雅黑" panose="020B0503020204020204" charset="-122"/>
                <a:ea typeface="微软雅黑" panose="020B0503020204020204" charset="-122"/>
                <a:cs typeface="+mj-cs"/>
              </a:rPr>
              <a:t>（等保二级测评）</a:t>
            </a:r>
            <a:endParaRPr lang="zh-CN" altLang="en-US" sz="1200" dirty="0">
              <a:solidFill>
                <a:schemeClr val="accent3">
                  <a:lumMod val="50000"/>
                </a:schemeClr>
              </a:solidFill>
              <a:latin typeface="微软雅黑" panose="020B0503020204020204" charset="-122"/>
              <a:ea typeface="微软雅黑" panose="020B0503020204020204" charset="-122"/>
              <a:cs typeface="+mj-cs"/>
            </a:endParaRPr>
          </a:p>
        </p:txBody>
      </p:sp>
      <p:sp>
        <p:nvSpPr>
          <p:cNvPr id="24" name="文本框 23"/>
          <p:cNvSpPr txBox="1"/>
          <p:nvPr>
            <p:custDataLst>
              <p:tags r:id="rId14"/>
            </p:custDataLst>
          </p:nvPr>
        </p:nvSpPr>
        <p:spPr>
          <a:xfrm>
            <a:off x="6323330" y="2156460"/>
            <a:ext cx="2350925" cy="287147"/>
          </a:xfrm>
          <a:prstGeom prst="rect">
            <a:avLst/>
          </a:prstGeom>
          <a:noFill/>
          <a:ln w="9525">
            <a:noFill/>
          </a:ln>
        </p:spPr>
        <p:txBody>
          <a:bodyPr wrap="square">
            <a:noAutofit/>
          </a:bodyPr>
          <a:lstStyle/>
          <a:p>
            <a:pPr algn="ctr">
              <a:lnSpc>
                <a:spcPct val="150000"/>
              </a:lnSpc>
              <a:defRPr/>
            </a:pPr>
            <a:r>
              <a:rPr lang="zh-CN" altLang="en-US" sz="1200" b="1" dirty="0">
                <a:solidFill>
                  <a:schemeClr val="accent3">
                    <a:lumMod val="50000"/>
                  </a:schemeClr>
                </a:solidFill>
                <a:latin typeface="微软雅黑" panose="020B0503020204020204" charset="-122"/>
                <a:ea typeface="微软雅黑" panose="020B0503020204020204" charset="-122"/>
              </a:rPr>
              <a:t>基础能力</a:t>
            </a:r>
            <a:r>
              <a:rPr lang="en-US" altLang="zh-CN" sz="1200" b="1" dirty="0">
                <a:solidFill>
                  <a:schemeClr val="accent3">
                    <a:lumMod val="50000"/>
                  </a:schemeClr>
                </a:solidFill>
                <a:latin typeface="微软雅黑" panose="020B0503020204020204" charset="-122"/>
                <a:ea typeface="微软雅黑" panose="020B0503020204020204" charset="-122"/>
              </a:rPr>
              <a:t>/</a:t>
            </a:r>
            <a:r>
              <a:rPr lang="zh-CN" altLang="en-US" sz="1200" b="1" dirty="0">
                <a:solidFill>
                  <a:schemeClr val="accent3">
                    <a:lumMod val="50000"/>
                  </a:schemeClr>
                </a:solidFill>
                <a:latin typeface="微软雅黑" panose="020B0503020204020204" charset="-122"/>
                <a:ea typeface="微软雅黑" panose="020B0503020204020204" charset="-122"/>
              </a:rPr>
              <a:t>通用能力</a:t>
            </a:r>
            <a:r>
              <a:rPr lang="en-US" altLang="zh-CN" sz="1200" b="1" dirty="0">
                <a:solidFill>
                  <a:schemeClr val="accent3">
                    <a:lumMod val="50000"/>
                  </a:schemeClr>
                </a:solidFill>
                <a:latin typeface="微软雅黑" panose="020B0503020204020204" charset="-122"/>
                <a:ea typeface="微软雅黑" panose="020B0503020204020204" charset="-122"/>
              </a:rPr>
              <a:t>/</a:t>
            </a:r>
            <a:r>
              <a:rPr lang="zh-CN" altLang="en-US" sz="1200" b="1" dirty="0">
                <a:solidFill>
                  <a:schemeClr val="accent3">
                    <a:lumMod val="50000"/>
                  </a:schemeClr>
                </a:solidFill>
                <a:latin typeface="微软雅黑" panose="020B0503020204020204" charset="-122"/>
                <a:ea typeface="微软雅黑" panose="020B0503020204020204" charset="-122"/>
              </a:rPr>
              <a:t>医疗产品</a:t>
            </a:r>
            <a:r>
              <a:rPr lang="en-US" altLang="zh-CN" sz="1200" b="1" dirty="0">
                <a:solidFill>
                  <a:schemeClr val="accent3">
                    <a:lumMod val="50000"/>
                  </a:schemeClr>
                </a:solidFill>
                <a:latin typeface="微软雅黑" panose="020B0503020204020204" charset="-122"/>
                <a:ea typeface="微软雅黑" panose="020B0503020204020204" charset="-122"/>
              </a:rPr>
              <a:t>/</a:t>
            </a:r>
            <a:endParaRPr lang="en-US" altLang="zh-CN" sz="1200" b="1" dirty="0">
              <a:solidFill>
                <a:schemeClr val="accent3">
                  <a:lumMod val="50000"/>
                </a:schemeClr>
              </a:solidFill>
              <a:latin typeface="微软雅黑" panose="020B0503020204020204" charset="-122"/>
              <a:ea typeface="微软雅黑" panose="020B0503020204020204" charset="-122"/>
            </a:endParaRPr>
          </a:p>
          <a:p>
            <a:pPr algn="ctr">
              <a:lnSpc>
                <a:spcPct val="150000"/>
              </a:lnSpc>
              <a:defRPr/>
            </a:pPr>
            <a:r>
              <a:rPr lang="en-US" altLang="zh-CN" sz="1200" b="1" dirty="0">
                <a:solidFill>
                  <a:schemeClr val="accent3">
                    <a:lumMod val="50000"/>
                  </a:schemeClr>
                </a:solidFill>
                <a:latin typeface="微软雅黑" panose="020B0503020204020204" charset="-122"/>
                <a:ea typeface="微软雅黑" panose="020B0503020204020204" charset="-122"/>
              </a:rPr>
              <a:t>AI/</a:t>
            </a:r>
            <a:r>
              <a:rPr lang="zh-CN" altLang="en-US" sz="1200" b="1" dirty="0">
                <a:solidFill>
                  <a:schemeClr val="accent3">
                    <a:lumMod val="50000"/>
                  </a:schemeClr>
                </a:solidFill>
                <a:latin typeface="微软雅黑" panose="020B0503020204020204" charset="-122"/>
                <a:ea typeface="微软雅黑" panose="020B0503020204020204" charset="-122"/>
              </a:rPr>
              <a:t>物联网</a:t>
            </a:r>
            <a:r>
              <a:rPr lang="en-US" altLang="zh-CN" sz="1200" b="1" dirty="0">
                <a:solidFill>
                  <a:schemeClr val="accent3">
                    <a:lumMod val="50000"/>
                  </a:schemeClr>
                </a:solidFill>
                <a:latin typeface="微软雅黑" panose="020B0503020204020204" charset="-122"/>
                <a:ea typeface="微软雅黑" panose="020B0503020204020204" charset="-122"/>
              </a:rPr>
              <a:t>/</a:t>
            </a:r>
            <a:r>
              <a:rPr lang="zh-CN" altLang="en-US" sz="1200" b="1" dirty="0">
                <a:solidFill>
                  <a:schemeClr val="accent3">
                    <a:lumMod val="50000"/>
                  </a:schemeClr>
                </a:solidFill>
                <a:latin typeface="微软雅黑" panose="020B0503020204020204" charset="-122"/>
                <a:ea typeface="微软雅黑" panose="020B0503020204020204" charset="-122"/>
              </a:rPr>
              <a:t>区块链</a:t>
            </a:r>
            <a:endParaRPr lang="en-US" altLang="zh-CN" sz="1200" b="1" dirty="0">
              <a:solidFill>
                <a:schemeClr val="accent3">
                  <a:lumMod val="50000"/>
                </a:schemeClr>
              </a:solidFill>
              <a:latin typeface="微软雅黑" panose="020B0503020204020204" charset="-122"/>
              <a:ea typeface="微软雅黑" panose="020B0503020204020204" charset="-122"/>
            </a:endParaRPr>
          </a:p>
          <a:p>
            <a:pPr algn="ctr">
              <a:lnSpc>
                <a:spcPct val="150000"/>
              </a:lnSpc>
              <a:defRPr/>
            </a:pPr>
            <a:r>
              <a:rPr lang="zh-CN" altLang="en-US" sz="1200" b="1" dirty="0">
                <a:solidFill>
                  <a:schemeClr val="accent3">
                    <a:lumMod val="50000"/>
                  </a:schemeClr>
                </a:solidFill>
                <a:latin typeface="微软雅黑" panose="020B0503020204020204" charset="-122"/>
                <a:ea typeface="微软雅黑" panose="020B0503020204020204" charset="-122"/>
              </a:rPr>
              <a:t>软件定制</a:t>
            </a:r>
            <a:r>
              <a:rPr lang="en-US" altLang="zh-CN" sz="1200" b="1" dirty="0">
                <a:solidFill>
                  <a:schemeClr val="accent3">
                    <a:lumMod val="50000"/>
                  </a:schemeClr>
                </a:solidFill>
                <a:latin typeface="微软雅黑" panose="020B0503020204020204" charset="-122"/>
                <a:ea typeface="微软雅黑" panose="020B0503020204020204" charset="-122"/>
              </a:rPr>
              <a:t>/</a:t>
            </a:r>
            <a:r>
              <a:rPr lang="zh-CN" altLang="en-US" sz="1200" b="1" dirty="0">
                <a:solidFill>
                  <a:schemeClr val="accent3">
                    <a:lumMod val="50000"/>
                  </a:schemeClr>
                </a:solidFill>
                <a:latin typeface="微软雅黑" panose="020B0503020204020204" charset="-122"/>
                <a:ea typeface="微软雅黑" panose="020B0503020204020204" charset="-122"/>
              </a:rPr>
              <a:t>集成交付</a:t>
            </a:r>
            <a:endParaRPr lang="en-US" altLang="zh-CN" sz="1200" b="1" dirty="0">
              <a:solidFill>
                <a:schemeClr val="accent3">
                  <a:lumMod val="50000"/>
                </a:schemeClr>
              </a:solidFill>
              <a:latin typeface="微软雅黑" panose="020B0503020204020204" charset="-122"/>
              <a:ea typeface="微软雅黑" panose="020B0503020204020204" charset="-122"/>
              <a:cs typeface="+mj-cs"/>
            </a:endParaRPr>
          </a:p>
          <a:p>
            <a:pPr marL="171450" indent="-171450" algn="l">
              <a:lnSpc>
                <a:spcPts val="1900"/>
              </a:lnSpc>
              <a:buClrTx/>
              <a:buSzTx/>
              <a:buFont typeface="Wingdings" panose="05000000000000000000" pitchFamily="2" charset="2"/>
              <a:buChar char="Ø"/>
              <a:defRPr/>
            </a:pPr>
            <a:r>
              <a:rPr lang="zh-CN" altLang="en-US" sz="1200" dirty="0">
                <a:solidFill>
                  <a:schemeClr val="accent3">
                    <a:lumMod val="50000"/>
                  </a:schemeClr>
                </a:solidFill>
                <a:latin typeface="微软雅黑" panose="020B0503020204020204" charset="-122"/>
                <a:ea typeface="微软雅黑" panose="020B0503020204020204" charset="-122"/>
                <a:cs typeface="+mj-cs"/>
              </a:rPr>
              <a:t>基础与通用能力</a:t>
            </a:r>
            <a:endParaRPr lang="zh-CN" altLang="en-US" sz="1200" dirty="0">
              <a:solidFill>
                <a:schemeClr val="accent3">
                  <a:lumMod val="50000"/>
                </a:schemeClr>
              </a:solidFill>
              <a:latin typeface="微软雅黑" panose="020B0503020204020204" charset="-122"/>
              <a:ea typeface="微软雅黑" panose="020B0503020204020204" charset="-122"/>
              <a:cs typeface="+mj-cs"/>
            </a:endParaRPr>
          </a:p>
          <a:p>
            <a:pPr marL="171450" indent="-171450" algn="l">
              <a:lnSpc>
                <a:spcPts val="1900"/>
              </a:lnSpc>
              <a:buClrTx/>
              <a:buSzTx/>
              <a:buFont typeface="Arial" panose="020B0604020202020204" pitchFamily="34" charset="0"/>
              <a:buChar char="•"/>
              <a:defRPr/>
            </a:pPr>
            <a:r>
              <a:rPr lang="en-US" altLang="zh-CN" sz="1200" dirty="0">
                <a:solidFill>
                  <a:schemeClr val="accent3">
                    <a:lumMod val="50000"/>
                  </a:schemeClr>
                </a:solidFill>
                <a:latin typeface="微软雅黑" panose="020B0503020204020204" charset="-122"/>
                <a:ea typeface="微软雅黑" panose="020B0503020204020204" charset="-122"/>
                <a:cs typeface="+mj-cs"/>
              </a:rPr>
              <a:t>IMS</a:t>
            </a:r>
            <a:r>
              <a:rPr lang="zh-CN" altLang="en-US" sz="1200" dirty="0">
                <a:solidFill>
                  <a:schemeClr val="accent3">
                    <a:lumMod val="50000"/>
                  </a:schemeClr>
                </a:solidFill>
                <a:latin typeface="微软雅黑" panose="020B0503020204020204" charset="-122"/>
                <a:ea typeface="微软雅黑" panose="020B0503020204020204" charset="-122"/>
                <a:cs typeface="+mj-cs"/>
              </a:rPr>
              <a:t>多路并发</a:t>
            </a:r>
            <a:endParaRPr lang="en-US" altLang="zh-CN" sz="1200" dirty="0">
              <a:solidFill>
                <a:schemeClr val="accent3">
                  <a:lumMod val="50000"/>
                </a:schemeClr>
              </a:solidFill>
              <a:latin typeface="微软雅黑" panose="020B0503020204020204" charset="-122"/>
              <a:ea typeface="微软雅黑" panose="020B0503020204020204" charset="-122"/>
              <a:cs typeface="+mj-cs"/>
            </a:endParaRPr>
          </a:p>
          <a:p>
            <a:pPr marL="171450" indent="-171450">
              <a:lnSpc>
                <a:spcPts val="1900"/>
              </a:lnSpc>
              <a:buFont typeface="Wingdings" panose="05000000000000000000" pitchFamily="2" charset="2"/>
              <a:buChar char="Ø"/>
              <a:defRPr/>
            </a:pPr>
            <a:r>
              <a:rPr lang="en-US" altLang="zh-CN" sz="1200" dirty="0">
                <a:solidFill>
                  <a:schemeClr val="accent3">
                    <a:lumMod val="50000"/>
                  </a:schemeClr>
                </a:solidFill>
                <a:latin typeface="微软雅黑" panose="020B0503020204020204" charset="-122"/>
                <a:ea typeface="微软雅黑" panose="020B0503020204020204" charset="-122"/>
              </a:rPr>
              <a:t>AI/</a:t>
            </a:r>
            <a:r>
              <a:rPr lang="zh-CN" altLang="en-US" sz="1200" dirty="0">
                <a:solidFill>
                  <a:schemeClr val="accent3">
                    <a:lumMod val="50000"/>
                  </a:schemeClr>
                </a:solidFill>
                <a:latin typeface="微软雅黑" panose="020B0503020204020204" charset="-122"/>
                <a:ea typeface="微软雅黑" panose="020B0503020204020204" charset="-122"/>
              </a:rPr>
              <a:t>物联网能力</a:t>
            </a:r>
            <a:r>
              <a:rPr lang="en-US" altLang="zh-CN" sz="1200" dirty="0">
                <a:solidFill>
                  <a:schemeClr val="accent3">
                    <a:lumMod val="50000"/>
                  </a:schemeClr>
                </a:solidFill>
                <a:latin typeface="微软雅黑" panose="020B0503020204020204" charset="-122"/>
                <a:ea typeface="微软雅黑" panose="020B0503020204020204" charset="-122"/>
              </a:rPr>
              <a:t>/</a:t>
            </a:r>
            <a:r>
              <a:rPr lang="zh-CN" altLang="en-US" sz="1200" dirty="0">
                <a:solidFill>
                  <a:schemeClr val="accent3">
                    <a:lumMod val="50000"/>
                  </a:schemeClr>
                </a:solidFill>
                <a:latin typeface="微软雅黑" panose="020B0503020204020204" charset="-122"/>
                <a:ea typeface="微软雅黑" panose="020B0503020204020204" charset="-122"/>
              </a:rPr>
              <a:t>区块链</a:t>
            </a:r>
            <a:endParaRPr lang="en-US" altLang="zh-CN" sz="1200" dirty="0">
              <a:solidFill>
                <a:schemeClr val="accent3">
                  <a:lumMod val="50000"/>
                </a:schemeClr>
              </a:solidFill>
              <a:latin typeface="微软雅黑" panose="020B0503020204020204" charset="-122"/>
              <a:ea typeface="微软雅黑" panose="020B0503020204020204" charset="-122"/>
            </a:endParaRPr>
          </a:p>
          <a:p>
            <a:pPr marL="171450" indent="-171450">
              <a:lnSpc>
                <a:spcPts val="1900"/>
              </a:lnSpc>
              <a:buFont typeface="Arial" panose="020B0604020202020204" pitchFamily="34" charset="0"/>
              <a:buChar char="•"/>
              <a:defRPr/>
            </a:pPr>
            <a:r>
              <a:rPr lang="en-US" altLang="zh-CN" sz="1200" dirty="0">
                <a:solidFill>
                  <a:schemeClr val="accent3">
                    <a:lumMod val="50000"/>
                  </a:schemeClr>
                </a:solidFill>
                <a:latin typeface="微软雅黑" panose="020B0503020204020204" charset="-122"/>
                <a:ea typeface="微软雅黑" panose="020B0503020204020204" charset="-122"/>
              </a:rPr>
              <a:t>IOT</a:t>
            </a:r>
            <a:r>
              <a:rPr lang="zh-CN" altLang="en-US" sz="1200" dirty="0">
                <a:solidFill>
                  <a:schemeClr val="accent3">
                    <a:lumMod val="50000"/>
                  </a:schemeClr>
                </a:solidFill>
                <a:latin typeface="微软雅黑" panose="020B0503020204020204" charset="-122"/>
                <a:ea typeface="微软雅黑" panose="020B0503020204020204" charset="-122"/>
              </a:rPr>
              <a:t>智能手表、</a:t>
            </a:r>
            <a:r>
              <a:rPr lang="en-US" altLang="zh-CN" sz="1200" dirty="0">
                <a:solidFill>
                  <a:schemeClr val="accent3">
                    <a:lumMod val="50000"/>
                  </a:schemeClr>
                </a:solidFill>
                <a:latin typeface="微软雅黑" panose="020B0503020204020204" charset="-122"/>
                <a:ea typeface="微软雅黑" panose="020B0503020204020204" charset="-122"/>
              </a:rPr>
              <a:t>onenet</a:t>
            </a:r>
            <a:r>
              <a:rPr lang="zh-CN" altLang="en-US" sz="1200" dirty="0">
                <a:solidFill>
                  <a:schemeClr val="accent3">
                    <a:lumMod val="50000"/>
                  </a:schemeClr>
                </a:solidFill>
                <a:latin typeface="微软雅黑" panose="020B0503020204020204" charset="-122"/>
                <a:ea typeface="微软雅黑" panose="020B0503020204020204" charset="-122"/>
              </a:rPr>
              <a:t>能力</a:t>
            </a:r>
            <a:endParaRPr lang="en-US" altLang="zh-CN" sz="1200" dirty="0">
              <a:solidFill>
                <a:schemeClr val="accent3">
                  <a:lumMod val="50000"/>
                </a:schemeClr>
              </a:solidFill>
              <a:latin typeface="微软雅黑" panose="020B0503020204020204" charset="-122"/>
              <a:ea typeface="微软雅黑" panose="020B0503020204020204" charset="-122"/>
            </a:endParaRPr>
          </a:p>
          <a:p>
            <a:pPr marL="171450" indent="-171450">
              <a:lnSpc>
                <a:spcPts val="1900"/>
              </a:lnSpc>
              <a:buFont typeface="Wingdings" panose="05000000000000000000" pitchFamily="2" charset="2"/>
              <a:buChar char="Ø"/>
              <a:defRPr/>
            </a:pPr>
            <a:r>
              <a:rPr lang="zh-CN" altLang="en-US" sz="1200" dirty="0">
                <a:solidFill>
                  <a:schemeClr val="accent3">
                    <a:lumMod val="50000"/>
                  </a:schemeClr>
                </a:solidFill>
                <a:latin typeface="微软雅黑" panose="020B0503020204020204" charset="-122"/>
                <a:ea typeface="微软雅黑" panose="020B0503020204020204" charset="-122"/>
              </a:rPr>
              <a:t>软件定制、集成交付</a:t>
            </a:r>
            <a:endParaRPr lang="en-US" altLang="zh-CN" sz="1200" dirty="0">
              <a:solidFill>
                <a:schemeClr val="accent3">
                  <a:lumMod val="50000"/>
                </a:schemeClr>
              </a:solidFill>
              <a:latin typeface="微软雅黑" panose="020B0503020204020204" charset="-122"/>
              <a:ea typeface="微软雅黑" panose="020B0503020204020204" charset="-122"/>
            </a:endParaRPr>
          </a:p>
          <a:p>
            <a:pPr marL="171450" indent="-171450">
              <a:lnSpc>
                <a:spcPct val="150000"/>
              </a:lnSpc>
              <a:buFont typeface="Arial" panose="020B0604020202020204" pitchFamily="34" charset="0"/>
              <a:buChar char="•"/>
              <a:defRPr/>
            </a:pPr>
            <a:endParaRPr lang="en-US" altLang="zh-CN" sz="1200" dirty="0">
              <a:solidFill>
                <a:schemeClr val="accent3">
                  <a:lumMod val="50000"/>
                </a:schemeClr>
              </a:solidFill>
              <a:latin typeface="微软雅黑" panose="020B0503020204020204" charset="-122"/>
              <a:ea typeface="微软雅黑" panose="020B0503020204020204" charset="-122"/>
            </a:endParaRPr>
          </a:p>
          <a:p>
            <a:pPr>
              <a:lnSpc>
                <a:spcPct val="150000"/>
              </a:lnSpc>
              <a:defRPr/>
            </a:pPr>
            <a:endParaRPr lang="en-US" altLang="zh-CN" sz="1200" dirty="0">
              <a:solidFill>
                <a:schemeClr val="accent3">
                  <a:lumMod val="50000"/>
                </a:schemeClr>
              </a:solidFill>
              <a:latin typeface="微软雅黑" panose="020B0503020204020204" charset="-122"/>
              <a:ea typeface="微软雅黑" panose="020B0503020204020204" charset="-122"/>
            </a:endParaRPr>
          </a:p>
          <a:p>
            <a:pPr>
              <a:lnSpc>
                <a:spcPct val="150000"/>
              </a:lnSpc>
              <a:defRPr/>
            </a:pPr>
            <a:endParaRPr lang="en-US" altLang="zh-CN" sz="1200" dirty="0">
              <a:solidFill>
                <a:schemeClr val="accent3">
                  <a:lumMod val="50000"/>
                </a:schemeClr>
              </a:solidFill>
              <a:latin typeface="微软雅黑" panose="020B0503020204020204" charset="-122"/>
              <a:ea typeface="微软雅黑" panose="020B0503020204020204" charset="-122"/>
              <a:cs typeface="+mj-cs"/>
            </a:endParaRPr>
          </a:p>
          <a:p>
            <a:pPr marL="171450" indent="-171450" algn="l">
              <a:lnSpc>
                <a:spcPct val="150000"/>
              </a:lnSpc>
              <a:buClrTx/>
              <a:buSzTx/>
              <a:buFont typeface="Arial" panose="020B0604020202020204" pitchFamily="34" charset="0"/>
              <a:buChar char="•"/>
              <a:defRPr/>
            </a:pPr>
            <a:endParaRPr lang="en-US" altLang="zh-CN" sz="1200" dirty="0">
              <a:solidFill>
                <a:schemeClr val="accent3">
                  <a:lumMod val="50000"/>
                </a:schemeClr>
              </a:solidFill>
              <a:latin typeface="微软雅黑" panose="020B0503020204020204" charset="-122"/>
              <a:ea typeface="微软雅黑" panose="020B0503020204020204" charset="-122"/>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8AD7A55-289F-495A-81D1-56B57649C1FD}" type="slidenum">
              <a:rPr lang="zh-CN" altLang="en-US" smtClean="0"/>
            </a:fld>
            <a:endParaRPr lang="zh-CN" altLang="en-US" dirty="0"/>
          </a:p>
        </p:txBody>
      </p:sp>
      <p:sp>
        <p:nvSpPr>
          <p:cNvPr id="3" name="标题 2"/>
          <p:cNvSpPr>
            <a:spLocks noGrp="1"/>
          </p:cNvSpPr>
          <p:nvPr>
            <p:ph type="title"/>
          </p:nvPr>
        </p:nvSpPr>
        <p:spPr/>
        <p:txBody>
          <a:bodyPr/>
          <a:lstStyle/>
          <a:p>
            <a:r>
              <a:rPr lang="zh-CN" altLang="en-US" dirty="0">
                <a:solidFill>
                  <a:srgbClr val="0070C0"/>
                </a:solidFill>
                <a:latin typeface="微软雅黑" panose="020B0503020204020204" charset="-122"/>
                <a:ea typeface="微软雅黑" panose="020B0503020204020204" charset="-122"/>
                <a:cs typeface="微软雅黑" panose="020B0503020204020204" charset="-122"/>
              </a:rPr>
              <a:t>生态合作 </a:t>
            </a:r>
            <a:r>
              <a:rPr lang="zh-CN" altLang="en-US" sz="2000" dirty="0">
                <a:solidFill>
                  <a:srgbClr val="0070C0"/>
                </a:solidFill>
                <a:latin typeface="微软雅黑" panose="020B0503020204020204" charset="-122"/>
                <a:ea typeface="微软雅黑" panose="020B0503020204020204" charset="-122"/>
                <a:cs typeface="微软雅黑" panose="020B0503020204020204" charset="-122"/>
              </a:rPr>
              <a:t>合作公司保障</a:t>
            </a:r>
            <a:endParaRPr lang="zh-CN" altLang="en-US" sz="2000" dirty="0"/>
          </a:p>
        </p:txBody>
      </p:sp>
      <p:sp>
        <p:nvSpPr>
          <p:cNvPr id="5" name="object 6"/>
          <p:cNvSpPr/>
          <p:nvPr>
            <p:custDataLst>
              <p:tags r:id="rId1"/>
            </p:custDataLst>
          </p:nvPr>
        </p:nvSpPr>
        <p:spPr>
          <a:xfrm>
            <a:off x="1564005" y="2227580"/>
            <a:ext cx="2520315" cy="107950"/>
          </a:xfrm>
          <a:custGeom>
            <a:avLst/>
            <a:gdLst/>
            <a:ahLst/>
            <a:cxnLst/>
            <a:rect l="l" t="t" r="r" b="b"/>
            <a:pathLst>
              <a:path w="2967354" h="90805">
                <a:moveTo>
                  <a:pt x="0" y="0"/>
                </a:moveTo>
                <a:lnTo>
                  <a:pt x="2967227" y="0"/>
                </a:lnTo>
                <a:lnTo>
                  <a:pt x="2967227" y="90677"/>
                </a:lnTo>
                <a:lnTo>
                  <a:pt x="0" y="90677"/>
                </a:lnTo>
                <a:lnTo>
                  <a:pt x="0" y="0"/>
                </a:lnTo>
                <a:close/>
              </a:path>
            </a:pathLst>
          </a:custGeom>
          <a:solidFill>
            <a:schemeClr val="bg1">
              <a:alpha val="50000"/>
            </a:schemeClr>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6" name="文本框 5"/>
          <p:cNvSpPr txBox="1"/>
          <p:nvPr/>
        </p:nvSpPr>
        <p:spPr>
          <a:xfrm>
            <a:off x="417582" y="840424"/>
            <a:ext cx="11525692" cy="460375"/>
          </a:xfrm>
          <a:prstGeom prst="rect">
            <a:avLst/>
          </a:prstGeom>
          <a:noFill/>
        </p:spPr>
        <p:txBody>
          <a:bodyPr vert="horz" wrap="square" rtlCol="0" anchor="ctr" anchorCtr="0">
            <a:spAutoFit/>
          </a:bodyPr>
          <a:lstStyle/>
          <a:p>
            <a:pPr marR="0" lvl="0" algn="l" defTabSz="914400" rtl="0" eaLnBrk="0" fontAlgn="base" latinLnBrk="0" hangingPunct="0">
              <a:lnSpc>
                <a:spcPct val="150000"/>
              </a:lnSpc>
              <a:spcBef>
                <a:spcPct val="0"/>
              </a:spcBef>
              <a:spcAft>
                <a:spcPct val="0"/>
              </a:spcAft>
              <a:buClrTx/>
              <a:buSzTx/>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a:t>
            </a:r>
            <a:r>
              <a:rPr lang="zh-CN" altLang="en-US" sz="1600" b="1" noProof="0" dirty="0">
                <a:ln>
                  <a:noFill/>
                </a:ln>
                <a:solidFill>
                  <a:srgbClr val="2F74B5"/>
                </a:solidFill>
                <a:effectLst/>
                <a:uLnTx/>
                <a:uFillTx/>
                <a:latin typeface="微软雅黑" panose="020B0503020204020204" charset="-122"/>
                <a:ea typeface="微软雅黑" panose="020B0503020204020204" charset="-122"/>
                <a:cs typeface="微软雅黑" panose="020B0503020204020204" charset="-122"/>
                <a:sym typeface="+mn-ea"/>
              </a:rPr>
              <a:t>分层培训、四级响应、定期优化、免费升级、本地运维保障，全周期服务支撑。</a:t>
            </a:r>
            <a:endParaRPr lang="zh-CN" altLang="en-US" sz="1600" b="1" noProof="0" dirty="0">
              <a:ln>
                <a:noFill/>
              </a:ln>
              <a:solidFill>
                <a:srgbClr val="2F74B5"/>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nvGrpSpPr>
          <p:cNvPr id="7" name="组合 6"/>
          <p:cNvGrpSpPr/>
          <p:nvPr>
            <p:custDataLst>
              <p:tags r:id="rId2"/>
            </p:custDataLst>
          </p:nvPr>
        </p:nvGrpSpPr>
        <p:grpSpPr>
          <a:xfrm>
            <a:off x="243840" y="4220845"/>
            <a:ext cx="3309620" cy="2414905"/>
            <a:chOff x="6369226" y="1435057"/>
            <a:chExt cx="4370231" cy="2177239"/>
          </a:xfrm>
        </p:grpSpPr>
        <p:grpSp>
          <p:nvGrpSpPr>
            <p:cNvPr id="8" name="组合 7"/>
            <p:cNvGrpSpPr/>
            <p:nvPr/>
          </p:nvGrpSpPr>
          <p:grpSpPr>
            <a:xfrm>
              <a:off x="6369226" y="1435057"/>
              <a:ext cx="4370231" cy="2177239"/>
              <a:chOff x="615783" y="1328875"/>
              <a:chExt cx="3855560" cy="3173912"/>
            </a:xfrm>
          </p:grpSpPr>
          <p:sp>
            <p:nvSpPr>
              <p:cNvPr id="10" name="矩形 9"/>
              <p:cNvSpPr/>
              <p:nvPr>
                <p:custDataLst>
                  <p:tags r:id="rId3"/>
                </p:custDataLst>
              </p:nvPr>
            </p:nvSpPr>
            <p:spPr>
              <a:xfrm>
                <a:off x="615783" y="1619363"/>
                <a:ext cx="3855560" cy="2883424"/>
              </a:xfrm>
              <a:prstGeom prst="rect">
                <a:avLst/>
              </a:prstGeom>
              <a:noFill/>
              <a:ln w="9525">
                <a:solidFill>
                  <a:srgbClr val="0084C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1" name="矩形 10"/>
              <p:cNvSpPr/>
              <p:nvPr>
                <p:custDataLst>
                  <p:tags r:id="rId4"/>
                </p:custDataLst>
              </p:nvPr>
            </p:nvSpPr>
            <p:spPr>
              <a:xfrm>
                <a:off x="615783" y="1328875"/>
                <a:ext cx="2157101" cy="29043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rPr>
                  <a:t>4. </a:t>
                </a: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客户跟踪与优化</a:t>
                </a:r>
                <a:endParaRPr lang="zh-CN"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9" name="文本框 8"/>
            <p:cNvSpPr txBox="1"/>
            <p:nvPr>
              <p:custDataLst>
                <p:tags r:id="rId5"/>
              </p:custDataLst>
            </p:nvPr>
          </p:nvSpPr>
          <p:spPr>
            <a:xfrm>
              <a:off x="6369227" y="1674365"/>
              <a:ext cx="4203371" cy="1813125"/>
            </a:xfrm>
            <a:prstGeom prst="rect">
              <a:avLst/>
            </a:prstGeom>
            <a:noFill/>
          </p:spPr>
          <p:txBody>
            <a:bodyPr vert="horz" wrap="square" rtlCol="0" anchor="ctr" anchorCtr="0">
              <a:noAutofit/>
            </a:bodyPr>
            <a:lstStyle/>
            <a:p>
              <a:pPr marL="171450" indent="-171450">
                <a:lnSpc>
                  <a:spcPct val="150000"/>
                </a:lnSpc>
                <a:buFont typeface="Wingdings" panose="05000000000000000000" pitchFamily="2" charset="2"/>
                <a:buChar char="u"/>
              </a:pPr>
              <a:r>
                <a:rPr lang="zh-CN" altLang="en-US" sz="1400" b="1" dirty="0">
                  <a:latin typeface="微软雅黑" panose="020B0503020204020204" charset="-122"/>
                  <a:ea typeface="微软雅黑" panose="020B0503020204020204" charset="-122"/>
                  <a:sym typeface="+mn-ea"/>
                </a:rPr>
                <a:t>验收后定期回访</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，通过电话、邮件及电子周刊收集反馈，分类改进系统功能与服务。组织老客户交流活动，发布升级信息，提供二次培训及流程优化建议，强化用户粘性。</a:t>
              </a:r>
              <a:endPar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sp>
        <p:nvSpPr>
          <p:cNvPr id="12" name="object 6"/>
          <p:cNvSpPr/>
          <p:nvPr>
            <p:custDataLst>
              <p:tags r:id="rId6"/>
            </p:custDataLst>
          </p:nvPr>
        </p:nvSpPr>
        <p:spPr>
          <a:xfrm>
            <a:off x="1691005" y="2354580"/>
            <a:ext cx="2520315" cy="107950"/>
          </a:xfrm>
          <a:custGeom>
            <a:avLst/>
            <a:gdLst/>
            <a:ahLst/>
            <a:cxnLst/>
            <a:rect l="l" t="t" r="r" b="b"/>
            <a:pathLst>
              <a:path w="2967354" h="90805">
                <a:moveTo>
                  <a:pt x="0" y="0"/>
                </a:moveTo>
                <a:lnTo>
                  <a:pt x="2967227" y="0"/>
                </a:lnTo>
                <a:lnTo>
                  <a:pt x="2967227" y="90677"/>
                </a:lnTo>
                <a:lnTo>
                  <a:pt x="0" y="90677"/>
                </a:lnTo>
                <a:lnTo>
                  <a:pt x="0" y="0"/>
                </a:lnTo>
                <a:close/>
              </a:path>
            </a:pathLst>
          </a:custGeom>
          <a:solidFill>
            <a:schemeClr val="bg1">
              <a:alpha val="50000"/>
            </a:schemeClr>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nvGrpSpPr>
          <p:cNvPr id="13" name="组合 12"/>
          <p:cNvGrpSpPr/>
          <p:nvPr>
            <p:custDataLst>
              <p:tags r:id="rId7"/>
            </p:custDataLst>
          </p:nvPr>
        </p:nvGrpSpPr>
        <p:grpSpPr>
          <a:xfrm>
            <a:off x="243840" y="1685290"/>
            <a:ext cx="3309620" cy="2414905"/>
            <a:chOff x="6201528" y="1423035"/>
            <a:chExt cx="4370231" cy="2177239"/>
          </a:xfrm>
        </p:grpSpPr>
        <p:grpSp>
          <p:nvGrpSpPr>
            <p:cNvPr id="14" name="组合 13"/>
            <p:cNvGrpSpPr/>
            <p:nvPr/>
          </p:nvGrpSpPr>
          <p:grpSpPr>
            <a:xfrm>
              <a:off x="6201528" y="1423035"/>
              <a:ext cx="4370231" cy="2177239"/>
              <a:chOff x="467834" y="1311349"/>
              <a:chExt cx="3855560" cy="3173912"/>
            </a:xfrm>
          </p:grpSpPr>
          <p:sp>
            <p:nvSpPr>
              <p:cNvPr id="16" name="矩形 15"/>
              <p:cNvSpPr/>
              <p:nvPr>
                <p:custDataLst>
                  <p:tags r:id="rId8"/>
                </p:custDataLst>
              </p:nvPr>
            </p:nvSpPr>
            <p:spPr>
              <a:xfrm>
                <a:off x="467834" y="1601837"/>
                <a:ext cx="3855560" cy="2883424"/>
              </a:xfrm>
              <a:prstGeom prst="rect">
                <a:avLst/>
              </a:prstGeom>
              <a:noFill/>
              <a:ln w="9525">
                <a:solidFill>
                  <a:srgbClr val="0084C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7" name="矩形 16"/>
              <p:cNvSpPr/>
              <p:nvPr>
                <p:custDataLst>
                  <p:tags r:id="rId9"/>
                </p:custDataLst>
              </p:nvPr>
            </p:nvSpPr>
            <p:spPr>
              <a:xfrm>
                <a:off x="467834" y="1311349"/>
                <a:ext cx="1799804" cy="29043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rPr>
                  <a:t>1.</a:t>
                </a: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系统应用培训</a:t>
                </a:r>
                <a:endParaRPr lang="zh-CN"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15" name="文本框 14"/>
            <p:cNvSpPr txBox="1"/>
            <p:nvPr>
              <p:custDataLst>
                <p:tags r:id="rId10"/>
              </p:custDataLst>
            </p:nvPr>
          </p:nvSpPr>
          <p:spPr>
            <a:xfrm>
              <a:off x="6201528" y="1662342"/>
              <a:ext cx="4203371" cy="1813125"/>
            </a:xfrm>
            <a:prstGeom prst="rect">
              <a:avLst/>
            </a:prstGeom>
            <a:noFill/>
          </p:spPr>
          <p:txBody>
            <a:bodyPr vert="horz" wrap="square" rtlCol="0" anchor="ctr" anchorCtr="0">
              <a:noAutofit/>
            </a:bodyPr>
            <a:lstStyle/>
            <a:p>
              <a:pPr marL="171450" indent="-171450">
                <a:lnSpc>
                  <a:spcPct val="150000"/>
                </a:lnSpc>
                <a:buFont typeface="Wingdings" panose="05000000000000000000" pitchFamily="2" charset="2"/>
                <a:buChar char="u"/>
              </a:pPr>
              <a:r>
                <a:rPr lang="zh-CN" altLang="en-US" sz="1400" b="1" dirty="0">
                  <a:latin typeface="微软雅黑" panose="020B0503020204020204" charset="-122"/>
                  <a:ea typeface="微软雅黑" panose="020B0503020204020204" charset="-122"/>
                  <a:sym typeface="+mn-ea"/>
                </a:rPr>
                <a:t>分层分类培训</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，覆盖领导层、普通用户、管理员等，采用集中授课、实践操作及远程辅导结合。设置阶梯课程，涵盖系统操作、维护管理及应急处理，确保全员基础应用能力达标，并提供考核与复训机制。</a:t>
              </a:r>
              <a:endPar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grpSp>
        <p:nvGrpSpPr>
          <p:cNvPr id="18" name="组合 17"/>
          <p:cNvGrpSpPr/>
          <p:nvPr>
            <p:custDataLst>
              <p:tags r:id="rId11"/>
            </p:custDataLst>
          </p:nvPr>
        </p:nvGrpSpPr>
        <p:grpSpPr>
          <a:xfrm>
            <a:off x="4271645" y="1644650"/>
            <a:ext cx="3477895" cy="2414905"/>
            <a:chOff x="6926" y="2590"/>
            <a:chExt cx="5477" cy="3803"/>
          </a:xfrm>
        </p:grpSpPr>
        <p:sp>
          <p:nvSpPr>
            <p:cNvPr id="19" name="object 6"/>
            <p:cNvSpPr/>
            <p:nvPr>
              <p:custDataLst>
                <p:tags r:id="rId12"/>
              </p:custDataLst>
            </p:nvPr>
          </p:nvSpPr>
          <p:spPr>
            <a:xfrm>
              <a:off x="8434" y="4108"/>
              <a:ext cx="3969" cy="170"/>
            </a:xfrm>
            <a:custGeom>
              <a:avLst/>
              <a:gdLst/>
              <a:ahLst/>
              <a:cxnLst/>
              <a:rect l="l" t="t" r="r" b="b"/>
              <a:pathLst>
                <a:path w="2967354" h="90805">
                  <a:moveTo>
                    <a:pt x="0" y="0"/>
                  </a:moveTo>
                  <a:lnTo>
                    <a:pt x="2967227" y="0"/>
                  </a:lnTo>
                  <a:lnTo>
                    <a:pt x="2967227" y="90677"/>
                  </a:lnTo>
                  <a:lnTo>
                    <a:pt x="0" y="90677"/>
                  </a:lnTo>
                  <a:lnTo>
                    <a:pt x="0" y="0"/>
                  </a:lnTo>
                  <a:close/>
                </a:path>
              </a:pathLst>
            </a:custGeom>
            <a:solidFill>
              <a:schemeClr val="bg1">
                <a:alpha val="50000"/>
              </a:schemeClr>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nvGrpSpPr>
            <p:cNvPr id="20" name="组合 19"/>
            <p:cNvGrpSpPr/>
            <p:nvPr>
              <p:custDataLst>
                <p:tags r:id="rId13"/>
              </p:custDataLst>
            </p:nvPr>
          </p:nvGrpSpPr>
          <p:grpSpPr>
            <a:xfrm>
              <a:off x="6926" y="2590"/>
              <a:ext cx="5212" cy="3803"/>
              <a:chOff x="7183404" y="1386395"/>
              <a:chExt cx="4370231" cy="2177239"/>
            </a:xfrm>
          </p:grpSpPr>
          <p:grpSp>
            <p:nvGrpSpPr>
              <p:cNvPr id="21" name="组合 20"/>
              <p:cNvGrpSpPr/>
              <p:nvPr/>
            </p:nvGrpSpPr>
            <p:grpSpPr>
              <a:xfrm>
                <a:off x="7183404" y="1386395"/>
                <a:ext cx="4370231" cy="2177239"/>
                <a:chOff x="1334077" y="1257936"/>
                <a:chExt cx="3855560" cy="3173912"/>
              </a:xfrm>
            </p:grpSpPr>
            <p:sp>
              <p:nvSpPr>
                <p:cNvPr id="23" name="矩形 22"/>
                <p:cNvSpPr/>
                <p:nvPr>
                  <p:custDataLst>
                    <p:tags r:id="rId14"/>
                  </p:custDataLst>
                </p:nvPr>
              </p:nvSpPr>
              <p:spPr>
                <a:xfrm>
                  <a:off x="1334077" y="1548424"/>
                  <a:ext cx="3855560" cy="2883424"/>
                </a:xfrm>
                <a:prstGeom prst="rect">
                  <a:avLst/>
                </a:prstGeom>
                <a:noFill/>
                <a:ln w="9525">
                  <a:solidFill>
                    <a:srgbClr val="0084C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24" name="矩形 23"/>
                <p:cNvSpPr/>
                <p:nvPr>
                  <p:custDataLst>
                    <p:tags r:id="rId15"/>
                  </p:custDataLst>
                </p:nvPr>
              </p:nvSpPr>
              <p:spPr>
                <a:xfrm>
                  <a:off x="1334077" y="1257936"/>
                  <a:ext cx="1799804" cy="29043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rPr>
                    <a:t>2.</a:t>
                  </a: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售后服务承诺</a:t>
                  </a:r>
                  <a:endParaRPr lang="zh-CN"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22" name="文本框 21"/>
              <p:cNvSpPr txBox="1"/>
              <p:nvPr>
                <p:custDataLst>
                  <p:tags r:id="rId16"/>
                </p:custDataLst>
              </p:nvPr>
            </p:nvSpPr>
            <p:spPr>
              <a:xfrm>
                <a:off x="7266416" y="1622267"/>
                <a:ext cx="4203371" cy="1813125"/>
              </a:xfrm>
              <a:prstGeom prst="rect">
                <a:avLst/>
              </a:prstGeom>
              <a:noFill/>
            </p:spPr>
            <p:txBody>
              <a:bodyPr vert="horz" wrap="square" rtlCol="0" anchor="ctr" anchorCtr="0">
                <a:noAutofit/>
              </a:bodyPr>
              <a:lstStyle/>
              <a:p>
                <a:pPr marL="171450" indent="-171450">
                  <a:lnSpc>
                    <a:spcPct val="150000"/>
                  </a:lnSpc>
                  <a:buFont typeface="Wingdings" panose="05000000000000000000" pitchFamily="2" charset="2"/>
                  <a:buChar char="u"/>
                </a:pPr>
                <a:r>
                  <a:rPr lang="zh-CN" altLang="en-US" sz="1400" b="1" dirty="0">
                    <a:latin typeface="微软雅黑" panose="020B0503020204020204" charset="-122"/>
                    <a:ea typeface="微软雅黑" panose="020B0503020204020204" charset="-122"/>
                    <a:sym typeface="+mn-ea"/>
                  </a:rPr>
                  <a:t>提供限期内运维服务</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，涵盖电话支持、现场响应及备件供应。承诺知识产权保障、设备质量合规，建立服务监督机制，定期回访优化服务，违约按条款处罚，确保故障</a:t>
                </a:r>
                <a:r>
                  <a:rPr lang="en-US" altLang="zh-CN"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2</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小时内响应并出具报告。</a:t>
                </a:r>
                <a:endPar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grpSp>
      <p:grpSp>
        <p:nvGrpSpPr>
          <p:cNvPr id="25" name="组合 24"/>
          <p:cNvGrpSpPr/>
          <p:nvPr>
            <p:custDataLst>
              <p:tags r:id="rId17"/>
            </p:custDataLst>
          </p:nvPr>
        </p:nvGrpSpPr>
        <p:grpSpPr>
          <a:xfrm>
            <a:off x="8152130" y="1626870"/>
            <a:ext cx="3309620" cy="2414905"/>
            <a:chOff x="6201528" y="1423035"/>
            <a:chExt cx="4370231" cy="2177239"/>
          </a:xfrm>
        </p:grpSpPr>
        <p:grpSp>
          <p:nvGrpSpPr>
            <p:cNvPr id="26" name="组合 25"/>
            <p:cNvGrpSpPr/>
            <p:nvPr/>
          </p:nvGrpSpPr>
          <p:grpSpPr>
            <a:xfrm>
              <a:off x="6201528" y="1423035"/>
              <a:ext cx="4370231" cy="2177239"/>
              <a:chOff x="467834" y="1311349"/>
              <a:chExt cx="3855560" cy="3173912"/>
            </a:xfrm>
          </p:grpSpPr>
          <p:sp>
            <p:nvSpPr>
              <p:cNvPr id="28" name="矩形 27"/>
              <p:cNvSpPr/>
              <p:nvPr>
                <p:custDataLst>
                  <p:tags r:id="rId18"/>
                </p:custDataLst>
              </p:nvPr>
            </p:nvSpPr>
            <p:spPr>
              <a:xfrm>
                <a:off x="467834" y="1601837"/>
                <a:ext cx="3855560" cy="2883424"/>
              </a:xfrm>
              <a:prstGeom prst="rect">
                <a:avLst/>
              </a:prstGeom>
              <a:noFill/>
              <a:ln w="9525">
                <a:solidFill>
                  <a:srgbClr val="0084C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29" name="矩形 28"/>
              <p:cNvSpPr/>
              <p:nvPr>
                <p:custDataLst>
                  <p:tags r:id="rId19"/>
                </p:custDataLst>
              </p:nvPr>
            </p:nvSpPr>
            <p:spPr>
              <a:xfrm>
                <a:off x="467834" y="1311349"/>
                <a:ext cx="1799804" cy="29043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rPr>
                  <a:t>3. </a:t>
                </a: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故障响应体系</a:t>
                </a:r>
                <a:endParaRPr lang="zh-CN"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27" name="文本框 26"/>
            <p:cNvSpPr txBox="1"/>
            <p:nvPr>
              <p:custDataLst>
                <p:tags r:id="rId20"/>
              </p:custDataLst>
            </p:nvPr>
          </p:nvSpPr>
          <p:spPr>
            <a:xfrm>
              <a:off x="6201528" y="1662342"/>
              <a:ext cx="4203371" cy="1813125"/>
            </a:xfrm>
            <a:prstGeom prst="rect">
              <a:avLst/>
            </a:prstGeom>
            <a:noFill/>
          </p:spPr>
          <p:txBody>
            <a:bodyPr vert="horz" wrap="square" rtlCol="0" anchor="ctr" anchorCtr="0">
              <a:noAutofit/>
            </a:bodyPr>
            <a:lstStyle/>
            <a:p>
              <a:pPr marL="171450" indent="-171450">
                <a:lnSpc>
                  <a:spcPct val="150000"/>
                </a:lnSpc>
                <a:buFont typeface="Wingdings" panose="05000000000000000000" pitchFamily="2" charset="2"/>
                <a:buChar char="u"/>
              </a:pPr>
              <a:r>
                <a:rPr lang="zh-CN" altLang="en-US" sz="1400" b="1" dirty="0">
                  <a:latin typeface="微软雅黑" panose="020B0503020204020204" charset="-122"/>
                  <a:ea typeface="微软雅黑" panose="020B0503020204020204" charset="-122"/>
                  <a:sym typeface="+mn-ea"/>
                </a:rPr>
                <a:t>四级响应机制</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：一级（系统宕机）</a:t>
              </a:r>
              <a:r>
                <a:rPr lang="en-US" altLang="zh-CN"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2</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小时解决；二级（性能下降）</a:t>
              </a:r>
              <a:r>
                <a:rPr lang="en-US" altLang="zh-CN"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4</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小时处理；三级（非关键问题）</a:t>
              </a:r>
              <a:r>
                <a:rPr lang="en-US" altLang="zh-CN"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6</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小时远程修复；四级（优化咨询）</a:t>
              </a:r>
              <a:r>
                <a:rPr lang="en-US" altLang="zh-CN"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8</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小时响应。本地团队</a:t>
              </a:r>
              <a:r>
                <a:rPr lang="en-US" altLang="zh-CN"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总部支持，确保快速恢复。</a:t>
              </a:r>
              <a:endPar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171450" indent="-171450">
                <a:lnSpc>
                  <a:spcPct val="150000"/>
                </a:lnSpc>
                <a:buFont typeface="Wingdings" panose="05000000000000000000" pitchFamily="2" charset="2"/>
                <a:buChar char="u"/>
              </a:pPr>
              <a:endPar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grpSp>
        <p:nvGrpSpPr>
          <p:cNvPr id="30" name="组合 29"/>
          <p:cNvGrpSpPr/>
          <p:nvPr>
            <p:custDataLst>
              <p:tags r:id="rId21"/>
            </p:custDataLst>
          </p:nvPr>
        </p:nvGrpSpPr>
        <p:grpSpPr>
          <a:xfrm>
            <a:off x="8152130" y="4201795"/>
            <a:ext cx="3309620" cy="2414905"/>
            <a:chOff x="6201528" y="1423035"/>
            <a:chExt cx="4370231" cy="2177239"/>
          </a:xfrm>
        </p:grpSpPr>
        <p:grpSp>
          <p:nvGrpSpPr>
            <p:cNvPr id="31" name="组合 30"/>
            <p:cNvGrpSpPr/>
            <p:nvPr/>
          </p:nvGrpSpPr>
          <p:grpSpPr>
            <a:xfrm>
              <a:off x="6201528" y="1423035"/>
              <a:ext cx="4370231" cy="2177239"/>
              <a:chOff x="467834" y="1311349"/>
              <a:chExt cx="3855560" cy="3173912"/>
            </a:xfrm>
          </p:grpSpPr>
          <p:sp>
            <p:nvSpPr>
              <p:cNvPr id="33" name="矩形 32"/>
              <p:cNvSpPr/>
              <p:nvPr>
                <p:custDataLst>
                  <p:tags r:id="rId22"/>
                </p:custDataLst>
              </p:nvPr>
            </p:nvSpPr>
            <p:spPr>
              <a:xfrm>
                <a:off x="467834" y="1601837"/>
                <a:ext cx="3855560" cy="2883424"/>
              </a:xfrm>
              <a:prstGeom prst="rect">
                <a:avLst/>
              </a:prstGeom>
              <a:noFill/>
              <a:ln w="9525">
                <a:solidFill>
                  <a:srgbClr val="0084C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34" name="矩形 33"/>
              <p:cNvSpPr/>
              <p:nvPr>
                <p:custDataLst>
                  <p:tags r:id="rId23"/>
                </p:custDataLst>
              </p:nvPr>
            </p:nvSpPr>
            <p:spPr>
              <a:xfrm>
                <a:off x="467834" y="1311349"/>
                <a:ext cx="1981782" cy="29043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rPr>
                  <a:t>6. </a:t>
                </a: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运维与技术支持</a:t>
                </a:r>
                <a:endParaRPr lang="zh-CN"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32" name="文本框 31"/>
            <p:cNvSpPr txBox="1"/>
            <p:nvPr>
              <p:custDataLst>
                <p:tags r:id="rId24"/>
              </p:custDataLst>
            </p:nvPr>
          </p:nvSpPr>
          <p:spPr>
            <a:xfrm>
              <a:off x="6201528" y="1662342"/>
              <a:ext cx="4203371" cy="1813125"/>
            </a:xfrm>
            <a:prstGeom prst="rect">
              <a:avLst/>
            </a:prstGeom>
            <a:noFill/>
          </p:spPr>
          <p:txBody>
            <a:bodyPr vert="horz" wrap="square" rtlCol="0" anchor="ctr" anchorCtr="0">
              <a:noAutofit/>
            </a:bodyPr>
            <a:lstStyle/>
            <a:p>
              <a:pPr marL="171450" indent="-171450">
                <a:lnSpc>
                  <a:spcPct val="150000"/>
                </a:lnSpc>
                <a:buFont typeface="Wingdings" panose="05000000000000000000" pitchFamily="2" charset="2"/>
                <a:buChar char="u"/>
              </a:pPr>
              <a:r>
                <a:rPr lang="zh-CN" altLang="en-US" sz="1400" b="1" dirty="0">
                  <a:latin typeface="微软雅黑" panose="020B0503020204020204" charset="-122"/>
                  <a:ea typeface="微软雅黑" panose="020B0503020204020204" charset="-122"/>
                  <a:sym typeface="+mn-ea"/>
                </a:rPr>
                <a:t>配备本地团队+四级专家网络</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，提供应用修改、功能开发及技术培训。定期巡查服务器与数据库，优化系统性能，重大活动期间现场支撑，保障系统稳定高效运行。</a:t>
              </a:r>
              <a:endPar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grpSp>
        <p:nvGrpSpPr>
          <p:cNvPr id="35" name="组合 34"/>
          <p:cNvGrpSpPr/>
          <p:nvPr>
            <p:custDataLst>
              <p:tags r:id="rId25"/>
            </p:custDataLst>
          </p:nvPr>
        </p:nvGrpSpPr>
        <p:grpSpPr>
          <a:xfrm>
            <a:off x="4271645" y="4201795"/>
            <a:ext cx="3309620" cy="2414905"/>
            <a:chOff x="6201528" y="1423035"/>
            <a:chExt cx="4370231" cy="2177239"/>
          </a:xfrm>
        </p:grpSpPr>
        <p:grpSp>
          <p:nvGrpSpPr>
            <p:cNvPr id="36" name="组合 35"/>
            <p:cNvGrpSpPr/>
            <p:nvPr/>
          </p:nvGrpSpPr>
          <p:grpSpPr>
            <a:xfrm>
              <a:off x="6201528" y="1423035"/>
              <a:ext cx="4370231" cy="2177239"/>
              <a:chOff x="467834" y="1311349"/>
              <a:chExt cx="3855560" cy="3173912"/>
            </a:xfrm>
          </p:grpSpPr>
          <p:sp>
            <p:nvSpPr>
              <p:cNvPr id="38" name="矩形 37"/>
              <p:cNvSpPr/>
              <p:nvPr>
                <p:custDataLst>
                  <p:tags r:id="rId26"/>
                </p:custDataLst>
              </p:nvPr>
            </p:nvSpPr>
            <p:spPr>
              <a:xfrm>
                <a:off x="467834" y="1601837"/>
                <a:ext cx="3855560" cy="2883424"/>
              </a:xfrm>
              <a:prstGeom prst="rect">
                <a:avLst/>
              </a:prstGeom>
              <a:noFill/>
              <a:ln w="9525">
                <a:solidFill>
                  <a:srgbClr val="0084C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39" name="矩形 38"/>
              <p:cNvSpPr/>
              <p:nvPr>
                <p:custDataLst>
                  <p:tags r:id="rId27"/>
                </p:custDataLst>
              </p:nvPr>
            </p:nvSpPr>
            <p:spPr>
              <a:xfrm>
                <a:off x="467834" y="1311349"/>
                <a:ext cx="1799804" cy="29043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rPr>
                  <a:t>5. </a:t>
                </a: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系统升级策略</a:t>
                </a:r>
                <a:endParaRPr lang="zh-CN"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37" name="文本框 36"/>
            <p:cNvSpPr txBox="1"/>
            <p:nvPr>
              <p:custDataLst>
                <p:tags r:id="rId28"/>
              </p:custDataLst>
            </p:nvPr>
          </p:nvSpPr>
          <p:spPr>
            <a:xfrm>
              <a:off x="6201528" y="1662342"/>
              <a:ext cx="4203371" cy="1813125"/>
            </a:xfrm>
            <a:prstGeom prst="rect">
              <a:avLst/>
            </a:prstGeom>
            <a:noFill/>
          </p:spPr>
          <p:txBody>
            <a:bodyPr vert="horz" wrap="square" rtlCol="0" anchor="ctr" anchorCtr="0">
              <a:noAutofit/>
            </a:bodyPr>
            <a:lstStyle/>
            <a:p>
              <a:pPr marL="171450" indent="-171450">
                <a:lnSpc>
                  <a:spcPct val="150000"/>
                </a:lnSpc>
                <a:buFont typeface="Wingdings" panose="05000000000000000000" pitchFamily="2" charset="2"/>
                <a:buChar char="u"/>
              </a:pPr>
              <a:r>
                <a:rPr lang="zh-CN" altLang="en-US" sz="1400" b="1" dirty="0">
                  <a:latin typeface="微软雅黑" panose="020B0503020204020204" charset="-122"/>
                  <a:ea typeface="微软雅黑" panose="020B0503020204020204" charset="-122"/>
                  <a:sym typeface="+mn-ea"/>
                </a:rPr>
                <a:t>质保期内免费升级同系列版本</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，全新版本优惠提供。支持功能扩展与性能优化，遵循</a:t>
              </a:r>
              <a:r>
                <a:rPr lang="en-US" altLang="zh-CN"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总体规划、分步实施</a:t>
              </a:r>
              <a:r>
                <a:rPr lang="en-US" altLang="zh-CN"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t>
              </a:r>
              <a:r>
                <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原则，确保系统持续适配业务需求，提升决策与管理效率。</a:t>
              </a:r>
              <a:endParaRPr lang="zh-CN" altLang="en-US" sz="12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2" cstate="email"/>
          <a:stretch>
            <a:fillRect/>
          </a:stretch>
        </p:blipFill>
        <p:spPr>
          <a:xfrm>
            <a:off x="2109216" y="763333"/>
            <a:ext cx="8418458" cy="36001"/>
          </a:xfrm>
          <a:prstGeom prst="rect">
            <a:avLst/>
          </a:prstGeom>
        </p:spPr>
      </p:pic>
      <p:sp>
        <p:nvSpPr>
          <p:cNvPr id="13" name="Title 1"/>
          <p:cNvSpPr txBox="1"/>
          <p:nvPr>
            <p:custDataLst>
              <p:tags r:id="rId3"/>
            </p:custDataLst>
          </p:nvPr>
        </p:nvSpPr>
        <p:spPr bwMode="auto">
          <a:xfrm>
            <a:off x="274091" y="261241"/>
            <a:ext cx="9283148"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noAutofit/>
          </a:bodyPr>
          <a:lstStyle>
            <a:lvl1pPr marL="0" marR="0" indent="0" algn="ctr" defTabSz="1219200" rtl="0" eaLnBrk="1" fontAlgn="auto" latinLnBrk="0" hangingPunct="1">
              <a:lnSpc>
                <a:spcPct val="100000"/>
              </a:lnSpc>
              <a:spcBef>
                <a:spcPct val="0"/>
              </a:spcBef>
              <a:spcAft>
                <a:spcPts val="0"/>
              </a:spcAft>
              <a:buClrTx/>
              <a:buSzTx/>
              <a:buFontTx/>
              <a:buNone/>
              <a:defRPr sz="5900" b="0" kern="1200" baseline="0">
                <a:solidFill>
                  <a:schemeClr val="tx1"/>
                </a:solidFill>
                <a:latin typeface="+mj-lt"/>
                <a:ea typeface="+mj-ea"/>
                <a:cs typeface="+mj-cs"/>
                <a:sym typeface="微软雅黑" panose="020B0503020204020204" charset="-122"/>
              </a:defRPr>
            </a:lvl1pPr>
            <a:lvl2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vl6pPr marL="1219200" marR="0" indent="-60960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6pPr>
            <a:lvl7pPr marL="1219200" marR="0" indent="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7pPr>
            <a:lvl8pPr marL="1219200" marR="0" indent="60960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8pPr>
            <a:lvl9pPr marL="1219200" marR="0" indent="121920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9pPr>
          </a:lstStyle>
          <a:p>
            <a:pPr algn="l"/>
            <a:r>
              <a:rPr lang="zh-CN" altLang="en-US" sz="2800" b="1" dirty="0">
                <a:solidFill>
                  <a:srgbClr val="0070C0"/>
                </a:solidFill>
                <a:latin typeface="微软雅黑" panose="020B0503020204020204" charset="-122"/>
                <a:ea typeface="微软雅黑" panose="020B0503020204020204" charset="-122"/>
              </a:rPr>
              <a:t>目录</a:t>
            </a:r>
            <a:endParaRPr lang="zh-CN" altLang="en-US" sz="2800" b="1" dirty="0">
              <a:solidFill>
                <a:srgbClr val="0070C0"/>
              </a:solidFill>
              <a:latin typeface="微软雅黑" panose="020B0503020204020204" charset="-122"/>
              <a:ea typeface="微软雅黑" panose="020B0503020204020204" charset="-122"/>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t="24469" r="128" b="19714"/>
          <a:stretch>
            <a:fillRect/>
          </a:stretch>
        </p:blipFill>
        <p:spPr>
          <a:xfrm>
            <a:off x="0" y="1268760"/>
            <a:ext cx="12192000" cy="2927350"/>
          </a:xfrm>
          <a:prstGeom prst="rect">
            <a:avLst/>
          </a:prstGeom>
        </p:spPr>
      </p:pic>
      <p:sp>
        <p:nvSpPr>
          <p:cNvPr id="4" name="椭圆 3"/>
          <p:cNvSpPr/>
          <p:nvPr>
            <p:custDataLst>
              <p:tags r:id="rId5"/>
            </p:custDataLst>
          </p:nvPr>
        </p:nvSpPr>
        <p:spPr>
          <a:xfrm>
            <a:off x="1847665" y="3620046"/>
            <a:ext cx="1152128" cy="1152128"/>
          </a:xfrm>
          <a:prstGeom prst="ellipse">
            <a:avLst/>
          </a:prstGeom>
          <a:solidFill>
            <a:srgbClr val="008ED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01</a:t>
            </a:r>
            <a:endParaRPr lang="zh-CN" altLang="en-US" sz="2800" dirty="0">
              <a:latin typeface="微软雅黑" panose="020B0503020204020204" charset="-122"/>
              <a:ea typeface="微软雅黑" panose="020B0503020204020204" charset="-122"/>
            </a:endParaRPr>
          </a:p>
        </p:txBody>
      </p:sp>
      <p:sp>
        <p:nvSpPr>
          <p:cNvPr id="6" name="椭圆 5"/>
          <p:cNvSpPr/>
          <p:nvPr>
            <p:custDataLst>
              <p:tags r:id="rId6"/>
            </p:custDataLst>
          </p:nvPr>
        </p:nvSpPr>
        <p:spPr>
          <a:xfrm>
            <a:off x="4127905" y="3623718"/>
            <a:ext cx="1152128" cy="11521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02</a:t>
            </a:r>
            <a:endParaRPr lang="zh-CN" altLang="en-US" sz="2800" dirty="0">
              <a:latin typeface="微软雅黑" panose="020B0503020204020204" charset="-122"/>
              <a:ea typeface="微软雅黑" panose="020B0503020204020204" charset="-122"/>
            </a:endParaRPr>
          </a:p>
        </p:txBody>
      </p:sp>
      <p:sp>
        <p:nvSpPr>
          <p:cNvPr id="7" name="椭圆 6"/>
          <p:cNvSpPr/>
          <p:nvPr>
            <p:custDataLst>
              <p:tags r:id="rId7"/>
            </p:custDataLst>
          </p:nvPr>
        </p:nvSpPr>
        <p:spPr>
          <a:xfrm>
            <a:off x="6408167" y="3623856"/>
            <a:ext cx="1152128" cy="11521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03</a:t>
            </a:r>
            <a:endParaRPr lang="zh-CN" altLang="en-US" sz="2800" dirty="0">
              <a:latin typeface="微软雅黑" panose="020B0503020204020204" charset="-122"/>
              <a:ea typeface="微软雅黑" panose="020B0503020204020204" charset="-122"/>
            </a:endParaRPr>
          </a:p>
        </p:txBody>
      </p:sp>
      <p:sp>
        <p:nvSpPr>
          <p:cNvPr id="9" name="矩形 7"/>
          <p:cNvSpPr txBox="1"/>
          <p:nvPr>
            <p:custDataLst>
              <p:tags r:id="rId8"/>
            </p:custDataLst>
          </p:nvPr>
        </p:nvSpPr>
        <p:spPr>
          <a:xfrm>
            <a:off x="1855015" y="4772174"/>
            <a:ext cx="1118253" cy="430372"/>
          </a:xfrm>
          <a:prstGeom prst="rect">
            <a:avLst/>
          </a:prstGeom>
          <a:noFill/>
          <a:ln w="12700" cap="flat">
            <a:noFill/>
            <a:miter lim="400000"/>
          </a:ln>
          <a:effectLst/>
        </p:spPr>
        <p:txBody>
          <a:bodyPr wrap="none" lIns="45719" tIns="45719" rIns="45719" bIns="45719" numCol="1" anchor="t">
            <a:spAutoFit/>
          </a:bodyPr>
          <a:lstStyle>
            <a:lvl1pPr>
              <a:defRPr sz="3600" b="1">
                <a:solidFill>
                  <a:srgbClr val="0C6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20000"/>
              </a:lnSpc>
            </a:pPr>
            <a:r>
              <a:rPr lang="zh-CN" altLang="en-US" sz="2000" dirty="0">
                <a:solidFill>
                  <a:srgbClr val="008ED8"/>
                </a:solidFill>
              </a:rPr>
              <a:t>项目背景</a:t>
            </a:r>
            <a:endParaRPr lang="zh-CN" altLang="en-US" sz="2000" dirty="0">
              <a:solidFill>
                <a:srgbClr val="008ED8"/>
              </a:solidFill>
            </a:endParaRPr>
          </a:p>
        </p:txBody>
      </p:sp>
      <p:sp>
        <p:nvSpPr>
          <p:cNvPr id="11" name="矩形 7"/>
          <p:cNvSpPr txBox="1"/>
          <p:nvPr>
            <p:custDataLst>
              <p:tags r:id="rId9"/>
            </p:custDataLst>
          </p:nvPr>
        </p:nvSpPr>
        <p:spPr>
          <a:xfrm>
            <a:off x="4184913" y="4772174"/>
            <a:ext cx="1118253" cy="430372"/>
          </a:xfrm>
          <a:prstGeom prst="rect">
            <a:avLst/>
          </a:prstGeom>
          <a:noFill/>
          <a:ln w="12700" cap="flat">
            <a:noFill/>
            <a:miter lim="400000"/>
          </a:ln>
          <a:effectLst/>
        </p:spPr>
        <p:txBody>
          <a:bodyPr wrap="none" lIns="45719" tIns="45719" rIns="45719" bIns="45719" numCol="1" anchor="t">
            <a:spAutoFit/>
          </a:bodyPr>
          <a:lstStyle>
            <a:lvl1pPr>
              <a:defRPr sz="3600" b="1">
                <a:solidFill>
                  <a:srgbClr val="0C6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20000"/>
              </a:lnSpc>
            </a:pPr>
            <a:r>
              <a:rPr lang="zh-CN" altLang="en-US" sz="2000" dirty="0">
                <a:solidFill>
                  <a:schemeClr val="bg2">
                    <a:lumMod val="75000"/>
                  </a:schemeClr>
                </a:solidFill>
              </a:rPr>
              <a:t>解决方案</a:t>
            </a:r>
            <a:endParaRPr lang="zh-CN" altLang="en-US" sz="2000" dirty="0">
              <a:solidFill>
                <a:schemeClr val="bg2">
                  <a:lumMod val="75000"/>
                </a:schemeClr>
              </a:solidFill>
            </a:endParaRPr>
          </a:p>
        </p:txBody>
      </p:sp>
      <p:sp>
        <p:nvSpPr>
          <p:cNvPr id="10" name="椭圆 9"/>
          <p:cNvSpPr/>
          <p:nvPr>
            <p:custDataLst>
              <p:tags r:id="rId10"/>
            </p:custDataLst>
          </p:nvPr>
        </p:nvSpPr>
        <p:spPr>
          <a:xfrm>
            <a:off x="8751317" y="3620046"/>
            <a:ext cx="1152128" cy="11521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04</a:t>
            </a:r>
            <a:endParaRPr lang="zh-CN" altLang="en-US" sz="2800" dirty="0">
              <a:latin typeface="微软雅黑" panose="020B0503020204020204" charset="-122"/>
              <a:ea typeface="微软雅黑" panose="020B0503020204020204" charset="-122"/>
            </a:endParaRPr>
          </a:p>
        </p:txBody>
      </p:sp>
      <p:sp>
        <p:nvSpPr>
          <p:cNvPr id="3" name="矩形 7"/>
          <p:cNvSpPr txBox="1"/>
          <p:nvPr>
            <p:custDataLst>
              <p:tags r:id="rId11"/>
            </p:custDataLst>
          </p:nvPr>
        </p:nvSpPr>
        <p:spPr>
          <a:xfrm>
            <a:off x="8844709" y="4772174"/>
            <a:ext cx="1118253" cy="430372"/>
          </a:xfrm>
          <a:prstGeom prst="rect">
            <a:avLst/>
          </a:prstGeom>
          <a:noFill/>
          <a:ln w="12700" cap="flat">
            <a:noFill/>
            <a:miter lim="400000"/>
          </a:ln>
          <a:effectLst/>
        </p:spPr>
        <p:txBody>
          <a:bodyPr wrap="none" lIns="45719" tIns="45719" rIns="45719" bIns="45719" numCol="1" anchor="t">
            <a:spAutoFit/>
          </a:bodyPr>
          <a:lstStyle>
            <a:lvl1pPr>
              <a:defRPr sz="3600" b="1">
                <a:solidFill>
                  <a:srgbClr val="0C6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20000"/>
              </a:lnSpc>
            </a:pPr>
            <a:r>
              <a:rPr lang="zh-CN" altLang="en-US" sz="2000" dirty="0">
                <a:solidFill>
                  <a:schemeClr val="bg2">
                    <a:lumMod val="75000"/>
                  </a:schemeClr>
                </a:solidFill>
              </a:rPr>
              <a:t>生态情况</a:t>
            </a:r>
            <a:endParaRPr lang="zh-CN" altLang="en-US" sz="2000" dirty="0">
              <a:solidFill>
                <a:schemeClr val="bg2">
                  <a:lumMod val="75000"/>
                </a:schemeClr>
              </a:solidFill>
            </a:endParaRPr>
          </a:p>
        </p:txBody>
      </p:sp>
      <p:sp>
        <p:nvSpPr>
          <p:cNvPr id="5" name="矩形 7"/>
          <p:cNvSpPr txBox="1"/>
          <p:nvPr>
            <p:custDataLst>
              <p:tags r:id="rId12"/>
            </p:custDataLst>
          </p:nvPr>
        </p:nvSpPr>
        <p:spPr>
          <a:xfrm>
            <a:off x="6514811" y="4772174"/>
            <a:ext cx="1118253" cy="430372"/>
          </a:xfrm>
          <a:prstGeom prst="rect">
            <a:avLst/>
          </a:prstGeom>
          <a:noFill/>
          <a:ln w="12700" cap="flat">
            <a:noFill/>
            <a:miter lim="400000"/>
          </a:ln>
          <a:effectLst/>
        </p:spPr>
        <p:txBody>
          <a:bodyPr wrap="none" lIns="45719" tIns="45719" rIns="45719" bIns="45719" numCol="1" anchor="t">
            <a:spAutoFit/>
          </a:bodyPr>
          <a:lstStyle>
            <a:lvl1pPr>
              <a:defRPr sz="3600" b="1">
                <a:solidFill>
                  <a:srgbClr val="0C6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gn="l">
              <a:lnSpc>
                <a:spcPct val="120000"/>
              </a:lnSpc>
            </a:pPr>
            <a:r>
              <a:rPr lang="zh-CN" altLang="en-US" sz="2000" dirty="0">
                <a:solidFill>
                  <a:schemeClr val="bg2">
                    <a:lumMod val="75000"/>
                  </a:schemeClr>
                </a:solidFill>
                <a:sym typeface="+mn-ea"/>
              </a:rPr>
              <a:t>项目成效</a:t>
            </a:r>
            <a:endParaRPr lang="zh-CN" altLang="en-US" sz="2000" dirty="0">
              <a:solidFill>
                <a:schemeClr val="bg2">
                  <a:lumMod val="75000"/>
                </a:schemeClr>
              </a:solidFill>
            </a:endParaRPr>
          </a:p>
        </p:txBody>
      </p:sp>
    </p:spTree>
    <p:custDataLst>
      <p:tags r:id="rId1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标题 1"/>
          <p:cNvSpPr txBox="1">
            <a:spLocks noChangeArrowheads="1"/>
          </p:cNvSpPr>
          <p:nvPr/>
        </p:nvSpPr>
        <p:spPr bwMode="auto">
          <a:xfrm>
            <a:off x="643891" y="355917"/>
            <a:ext cx="9625965" cy="3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914400" fontAlgn="base">
              <a:lnSpc>
                <a:spcPct val="90000"/>
              </a:lnSpc>
              <a:spcBef>
                <a:spcPct val="0"/>
              </a:spcBef>
              <a:spcAft>
                <a:spcPct val="0"/>
              </a:spcAft>
              <a:defRPr/>
            </a:pP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项目背景 </a:t>
            </a:r>
            <a:r>
              <a:rPr lang="en-US" altLang="zh-CN" sz="2400" b="1" dirty="0">
                <a:solidFill>
                  <a:srgbClr val="0070C0"/>
                </a:solidFill>
                <a:latin typeface="微软雅黑" panose="020B0503020204020204" charset="-122"/>
                <a:ea typeface="微软雅黑" panose="020B0503020204020204" charset="-122"/>
                <a:cs typeface="微软雅黑" panose="020B0503020204020204" charset="-122"/>
              </a:rPr>
              <a:t>| </a:t>
            </a: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政策背景、行业发展趋势等内容</a:t>
            </a:r>
            <a:endParaRPr lang="zh-CN" altLang="en-US" sz="2400" b="1" dirty="0">
              <a:solidFill>
                <a:srgbClr val="0070C0"/>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1"/>
            </p:custDataLst>
          </p:nvPr>
        </p:nvSpPr>
        <p:spPr>
          <a:xfrm>
            <a:off x="331020" y="880430"/>
            <a:ext cx="11595735" cy="902335"/>
          </a:xfrm>
          <a:prstGeom prst="rect">
            <a:avLst/>
          </a:prstGeom>
          <a:solidFill>
            <a:schemeClr val="bg1">
              <a:lumMod val="95000"/>
            </a:schemeClr>
          </a:solidFill>
          <a:ln w="9525">
            <a:noFill/>
          </a:ln>
        </p:spPr>
        <p:txBody>
          <a:bodyPr wrap="square">
            <a:noAutofit/>
          </a:bodyPr>
          <a:lstStyle/>
          <a:p>
            <a:pPr marL="0" indent="0" algn="ctr">
              <a:lnSpc>
                <a:spcPct val="150000"/>
              </a:lnSpc>
              <a:buFont typeface="Wingdings" panose="05000000000000000000" charset="0"/>
              <a:buNone/>
              <a:defRPr/>
            </a:pPr>
            <a:r>
              <a:rPr lang="en-US" sz="1600" b="1" dirty="0">
                <a:solidFill>
                  <a:srgbClr val="C00000"/>
                </a:solidFill>
                <a:latin typeface="微软雅黑" panose="020B0503020204020204" charset="-122"/>
                <a:ea typeface="微软雅黑" panose="020B0503020204020204" charset="-122"/>
                <a:cs typeface="微软雅黑" panose="020B0503020204020204" charset="-122"/>
              </a:rPr>
              <a:t>  </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rPr>
              <a:t>行业政策</a:t>
            </a:r>
            <a:r>
              <a:rPr lang="zh-CN" altLang="en-US" sz="1600" b="1" dirty="0">
                <a:solidFill>
                  <a:schemeClr val="tx1"/>
                </a:solidFill>
                <a:latin typeface="微软雅黑" panose="020B0503020204020204" charset="-122"/>
                <a:ea typeface="微软雅黑" panose="020B0503020204020204" charset="-122"/>
                <a:cs typeface="微软雅黑" panose="020B0503020204020204" charset="-122"/>
              </a:rPr>
              <a:t>与</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rPr>
              <a:t>互联网信息</a:t>
            </a:r>
            <a:r>
              <a:rPr lang="zh-CN" altLang="en-US" sz="1600" b="1" dirty="0">
                <a:latin typeface="微软雅黑" panose="020B0503020204020204" charset="-122"/>
                <a:ea typeface="微软雅黑" panose="020B0503020204020204" charset="-122"/>
                <a:cs typeface="微软雅黑" panose="020B0503020204020204" charset="-122"/>
              </a:rPr>
              <a:t>技术双轮驱动，智慧养老推动传统养老服务模式创新与变革，不断满足人民群众日益增长</a:t>
            </a:r>
            <a:endParaRPr lang="zh-CN" altLang="en-US" sz="1600" b="1" dirty="0">
              <a:latin typeface="微软雅黑" panose="020B0503020204020204" charset="-122"/>
              <a:ea typeface="微软雅黑" panose="020B0503020204020204" charset="-122"/>
              <a:cs typeface="微软雅黑" panose="020B0503020204020204" charset="-122"/>
            </a:endParaRPr>
          </a:p>
          <a:p>
            <a:pPr marL="0" indent="0" algn="ctr">
              <a:lnSpc>
                <a:spcPct val="150000"/>
              </a:lnSpc>
              <a:buFont typeface="Wingdings" panose="05000000000000000000" charset="0"/>
              <a:buNone/>
              <a:defRPr/>
            </a:pPr>
            <a:r>
              <a:rPr lang="zh-CN" altLang="en-US" sz="1600" b="1" dirty="0">
                <a:latin typeface="微软雅黑" panose="020B0503020204020204" charset="-122"/>
                <a:ea typeface="微软雅黑" panose="020B0503020204020204" charset="-122"/>
                <a:cs typeface="微软雅黑" panose="020B0503020204020204" charset="-122"/>
              </a:rPr>
              <a:t>的更高质量养老服务需求。智慧养老契合养老服务发展趋势，市场需求进入持续增长周期。</a:t>
            </a:r>
            <a:endParaRPr lang="zh-CN" altLang="en-US" sz="1600" b="1" dirty="0">
              <a:latin typeface="微软雅黑" panose="020B0503020204020204" charset="-122"/>
              <a:ea typeface="微软雅黑" panose="020B0503020204020204" charset="-122"/>
              <a:cs typeface="微软雅黑" panose="020B0503020204020204" charset="-122"/>
            </a:endParaRPr>
          </a:p>
        </p:txBody>
      </p:sp>
      <p:sp>
        <p:nvSpPr>
          <p:cNvPr id="6" name="矩形 5"/>
          <p:cNvSpPr/>
          <p:nvPr>
            <p:custDataLst>
              <p:tags r:id="rId2"/>
            </p:custDataLst>
          </p:nvPr>
        </p:nvSpPr>
        <p:spPr>
          <a:xfrm>
            <a:off x="4382770" y="1965960"/>
            <a:ext cx="3600000" cy="4680000"/>
          </a:xfrm>
          <a:prstGeom prst="rect">
            <a:avLst/>
          </a:prstGeom>
          <a:noFill/>
          <a:ln w="3175" cap="flat" cmpd="sng" algn="ctr">
            <a:solidFill>
              <a:schemeClr val="tx1">
                <a:lumMod val="50000"/>
                <a:lumOff val="50000"/>
              </a:schemeClr>
            </a:solidFill>
            <a:prstDash val="sysDash"/>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矩形 6"/>
          <p:cNvSpPr/>
          <p:nvPr>
            <p:custDataLst>
              <p:tags r:id="rId3"/>
            </p:custDataLst>
          </p:nvPr>
        </p:nvSpPr>
        <p:spPr>
          <a:xfrm>
            <a:off x="5264785" y="1721485"/>
            <a:ext cx="1713230" cy="39243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政策支持推动市场需求</a:t>
            </a:r>
            <a:endParaRPr kumimoji="0" lang="zh-CN" altLang="en-US" sz="12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 name="文本框 7"/>
          <p:cNvSpPr txBox="1"/>
          <p:nvPr>
            <p:custDataLst>
              <p:tags r:id="rId4"/>
            </p:custDataLst>
          </p:nvPr>
        </p:nvSpPr>
        <p:spPr>
          <a:xfrm>
            <a:off x="4451350" y="2113915"/>
            <a:ext cx="3527425" cy="1127125"/>
          </a:xfrm>
          <a:prstGeom prst="rect">
            <a:avLst/>
          </a:prstGeom>
          <a:noFill/>
        </p:spPr>
        <p:txBody>
          <a:bodyPr wrap="square">
            <a:noAutofit/>
          </a:bodyPr>
          <a:lstStyle/>
          <a:p>
            <a:pPr marL="0" marR="0" lvl="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rPr>
              <a:t>1. 国家层面顶层设计</a:t>
            </a:r>
            <a:endParaRPr kumimoji="0" lang="en-US" altLang="zh-CN" sz="10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- 2021</a:t>
            </a:r>
            <a:r>
              <a:rPr kumimoji="0" lang="zh-CN" altLang="en-US"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年《</a:t>
            </a:r>
            <a:r>
              <a:rPr kumimoji="0" lang="en-US" altLang="zh-CN"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十四五</a:t>
            </a:r>
            <a:r>
              <a:rPr kumimoji="0" lang="en-US" altLang="zh-CN"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国家老龄事业发展和养老服务体系规划》明确智慧养老重点工程</a:t>
            </a:r>
            <a:endParaRPr kumimoji="0" lang="zh-CN" altLang="en-US"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- 2022</a:t>
            </a:r>
            <a:r>
              <a:rPr kumimoji="0" lang="zh-CN" altLang="en-US"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年《关于推进基本养老服务体系建设的意见》要求加强智慧养老技术应用</a:t>
            </a:r>
            <a:endParaRPr kumimoji="0" lang="zh-CN" altLang="en-US"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rPr>
              <a:t>2. 标准体系建设加速</a:t>
            </a:r>
            <a:endParaRPr kumimoji="0" lang="en-US" altLang="zh-CN" sz="10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工信部发布《智慧健康养老产品及服务推广目录》</a:t>
            </a:r>
            <a:endParaRPr kumimoji="0" lang="zh-CN" altLang="en-US"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全国智标委制定《智慧养老系统信息安全规范》等</a:t>
            </a:r>
            <a:r>
              <a:rPr kumimoji="0" lang="en-US" altLang="zh-CN"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12</a:t>
            </a:r>
            <a:r>
              <a:rPr kumimoji="0" lang="zh-CN" altLang="en-US"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项标准</a:t>
            </a:r>
            <a:endParaRPr kumimoji="0" lang="zh-CN" altLang="en-US" sz="100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矩形 8"/>
          <p:cNvSpPr/>
          <p:nvPr>
            <p:custDataLst>
              <p:tags r:id="rId5"/>
            </p:custDataLst>
          </p:nvPr>
        </p:nvSpPr>
        <p:spPr>
          <a:xfrm>
            <a:off x="416560" y="1994535"/>
            <a:ext cx="3600000" cy="4680000"/>
          </a:xfrm>
          <a:prstGeom prst="rect">
            <a:avLst/>
          </a:prstGeom>
          <a:noFill/>
          <a:ln w="3175" cap="flat" cmpd="sng" algn="ctr">
            <a:solidFill>
              <a:schemeClr val="tx1">
                <a:lumMod val="50000"/>
                <a:lumOff val="50000"/>
              </a:schemeClr>
            </a:solidFill>
            <a:prstDash val="sysDash"/>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矩形 9"/>
          <p:cNvSpPr/>
          <p:nvPr>
            <p:custDataLst>
              <p:tags r:id="rId6"/>
            </p:custDataLst>
          </p:nvPr>
        </p:nvSpPr>
        <p:spPr>
          <a:xfrm>
            <a:off x="1173480" y="1721485"/>
            <a:ext cx="2086610" cy="39243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技术革新重塑养老服务模式</a:t>
            </a:r>
            <a:endParaRPr kumimoji="0" lang="zh-CN" altLang="en-US" sz="12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文本框 10"/>
          <p:cNvSpPr txBox="1"/>
          <p:nvPr>
            <p:custDataLst>
              <p:tags r:id="rId7"/>
            </p:custDataLst>
          </p:nvPr>
        </p:nvSpPr>
        <p:spPr>
          <a:xfrm>
            <a:off x="387985" y="2201045"/>
            <a:ext cx="3596005" cy="1476375"/>
          </a:xfrm>
          <a:prstGeom prst="rect">
            <a:avLst/>
          </a:prstGeom>
          <a:noFill/>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rPr>
              <a:t>1. </a:t>
            </a:r>
            <a:r>
              <a:rPr kumimoji="0" lang="zh-CN" altLang="en-US" sz="10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rPr>
              <a:t>大数据驱动精准服务</a:t>
            </a:r>
            <a:endParaRPr kumimoji="0" lang="zh-CN" altLang="en-US" sz="10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健康数据平台整合电子病历、可穿戴设备数据，构建个人健康画像</a:t>
            </a:r>
            <a:endPar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rPr>
              <a:t>2. 云平台整合服务资源</a:t>
            </a:r>
            <a:endParaRPr kumimoji="0" lang="en-US" altLang="zh-CN" sz="10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构建</a:t>
            </a:r>
            <a:r>
              <a:rPr kumimoji="0" lang="en-US" altLang="zh-CN"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智慧养老</a:t>
            </a:r>
            <a:r>
              <a:rPr kumimoji="0" lang="en-US" altLang="zh-CN"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智能调度系统</a:t>
            </a:r>
            <a:endPar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线上平台对接医疗</a:t>
            </a:r>
            <a:r>
              <a:rPr kumimoji="0" lang="en-US" altLang="zh-CN"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家政</a:t>
            </a:r>
            <a:r>
              <a:rPr kumimoji="0" lang="en-US" altLang="zh-CN"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餐饮等</a:t>
            </a:r>
            <a:r>
              <a:rPr kumimoji="0" lang="en-US" altLang="zh-CN"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200+</a:t>
            </a:r>
            <a:r>
              <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项为老服务</a:t>
            </a:r>
            <a:endPar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8"/>
            </p:custDataLst>
          </p:nvPr>
        </p:nvSpPr>
        <p:spPr>
          <a:xfrm>
            <a:off x="8326755" y="1965960"/>
            <a:ext cx="3600000" cy="4680000"/>
          </a:xfrm>
          <a:prstGeom prst="rect">
            <a:avLst/>
          </a:prstGeom>
          <a:noFill/>
          <a:ln w="3175" cap="flat" cmpd="sng" algn="ctr">
            <a:solidFill>
              <a:schemeClr val="tx1">
                <a:lumMod val="50000"/>
                <a:lumOff val="50000"/>
              </a:schemeClr>
            </a:solidFill>
            <a:prstDash val="sysDash"/>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3" name="矩形 12"/>
          <p:cNvSpPr/>
          <p:nvPr>
            <p:custDataLst>
              <p:tags r:id="rId9"/>
            </p:custDataLst>
          </p:nvPr>
        </p:nvSpPr>
        <p:spPr>
          <a:xfrm>
            <a:off x="8982764" y="1721485"/>
            <a:ext cx="2287905" cy="39243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满足大众高质量健康服务需求</a:t>
            </a:r>
            <a:endParaRPr kumimoji="0" lang="zh-CN" altLang="en-US" sz="12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 name="文本框 13"/>
          <p:cNvSpPr txBox="1"/>
          <p:nvPr>
            <p:custDataLst>
              <p:tags r:id="rId10"/>
            </p:custDataLst>
          </p:nvPr>
        </p:nvSpPr>
        <p:spPr>
          <a:xfrm>
            <a:off x="8407400" y="2189257"/>
            <a:ext cx="3401695" cy="1245235"/>
          </a:xfrm>
          <a:prstGeom prst="rect">
            <a:avLst/>
          </a:prstGeom>
          <a:noFill/>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随着人民生活水平提高，对生活服务、医疗服务质量要求日益增长，新型服务模式满足了老人多元化、个性化的健康需求，成为未来为老服务发展的重要趋势</a:t>
            </a:r>
            <a:endPar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2.</a:t>
            </a:r>
            <a:r>
              <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中国人口老龄化和慢性病问题加剧，成为互联网医疗、互联网为老服务养老发展的重要因素，潜在市场不可小觑。</a:t>
            </a:r>
            <a:endParaRPr kumimoji="0" lang="zh-CN" altLang="en-US" sz="1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5" name="Google Shape;926;p31"/>
          <p:cNvSpPr txBox="1"/>
          <p:nvPr>
            <p:custDataLst>
              <p:tags r:id="rId11"/>
            </p:custDataLst>
          </p:nvPr>
        </p:nvSpPr>
        <p:spPr>
          <a:xfrm>
            <a:off x="9136380" y="6325870"/>
            <a:ext cx="2134235" cy="173355"/>
          </a:xfrm>
          <a:prstGeom prst="rect">
            <a:avLst/>
          </a:prstGeom>
          <a:noFill/>
          <a:ln>
            <a:noFill/>
          </a:ln>
        </p:spPr>
        <p:txBody>
          <a:bodyPr spcFirstLastPara="1" wrap="square" lIns="121900" tIns="121900" rIns="121900" bIns="121900" anchor="t" anchorCtr="0">
            <a:noAutofit/>
          </a:bodyPr>
          <a:lstStyle/>
          <a:p>
            <a:pPr defTabSz="1219200">
              <a:buClr>
                <a:srgbClr val="000000"/>
              </a:buClr>
            </a:pPr>
            <a:r>
              <a:rPr lang="zh-CN" altLang="en-US" sz="900" b="1" kern="0" dirty="0">
                <a:solidFill>
                  <a:srgbClr val="231F20"/>
                </a:solidFill>
                <a:latin typeface="微软雅黑" panose="020B0503020204020204" charset="-122"/>
                <a:ea typeface="微软雅黑" panose="020B0503020204020204" charset="-122"/>
                <a:cs typeface="Fira Sans Extra Condensed"/>
                <a:sym typeface="Fira Sans Extra Condensed"/>
              </a:rPr>
              <a:t>居家养老</a:t>
            </a:r>
            <a:r>
              <a:rPr lang="en-US" altLang="zh-CN" sz="900" b="1" kern="0" dirty="0">
                <a:solidFill>
                  <a:srgbClr val="231F20"/>
                </a:solidFill>
                <a:latin typeface="微软雅黑" panose="020B0503020204020204" charset="-122"/>
                <a:ea typeface="微软雅黑" panose="020B0503020204020204" charset="-122"/>
                <a:cs typeface="Fira Sans Extra Condensed"/>
                <a:sym typeface="Fira Sans Extra Condensed"/>
              </a:rPr>
              <a:t>\</a:t>
            </a:r>
            <a:r>
              <a:rPr lang="zh-CN" altLang="en-US" sz="900" b="1" dirty="0">
                <a:solidFill>
                  <a:schemeClr val="tx1">
                    <a:lumMod val="75000"/>
                    <a:lumOff val="25000"/>
                  </a:schemeClr>
                </a:solidFill>
                <a:ea typeface="微软雅黑" panose="020B0503020204020204" charset="-122"/>
                <a:cs typeface="Bebas Neue" charset="0"/>
                <a:sym typeface="+mn-ea"/>
              </a:rPr>
              <a:t>社区养老服务</a:t>
            </a:r>
            <a:r>
              <a:rPr lang="zh-CN" altLang="en-US" sz="900" b="1" kern="0" dirty="0">
                <a:solidFill>
                  <a:srgbClr val="231F20"/>
                </a:solidFill>
                <a:latin typeface="微软雅黑" panose="020B0503020204020204" charset="-122"/>
                <a:ea typeface="微软雅黑" panose="020B0503020204020204" charset="-122"/>
                <a:cs typeface="Fira Sans Extra Condensed"/>
                <a:sym typeface="Fira Sans Extra Condensed"/>
              </a:rPr>
              <a:t>下单画面</a:t>
            </a:r>
            <a:endParaRPr lang="zh-CN" altLang="en-US" sz="900" b="1" kern="0" dirty="0">
              <a:solidFill>
                <a:srgbClr val="231F20"/>
              </a:solidFill>
              <a:latin typeface="微软雅黑" panose="020B0503020204020204" charset="-122"/>
              <a:ea typeface="微软雅黑" panose="020B0503020204020204" charset="-122"/>
              <a:cs typeface="Fira Sans Extra Condensed"/>
              <a:sym typeface="Fira Sans Extra Condensed"/>
            </a:endParaRPr>
          </a:p>
        </p:txBody>
      </p:sp>
      <p:pic>
        <p:nvPicPr>
          <p:cNvPr id="16" name="图片 15"/>
          <p:cNvPicPr>
            <a:picLocks noChangeAspect="1"/>
          </p:cNvPicPr>
          <p:nvPr/>
        </p:nvPicPr>
        <p:blipFill>
          <a:blip r:embed="rId12"/>
          <a:stretch>
            <a:fillRect/>
          </a:stretch>
        </p:blipFill>
        <p:spPr>
          <a:xfrm>
            <a:off x="4451350" y="4220845"/>
            <a:ext cx="1746885" cy="2162175"/>
          </a:xfrm>
          <a:prstGeom prst="rect">
            <a:avLst/>
          </a:prstGeom>
        </p:spPr>
      </p:pic>
      <p:pic>
        <p:nvPicPr>
          <p:cNvPr id="17" name="图片 16"/>
          <p:cNvPicPr>
            <a:picLocks noChangeAspect="1"/>
          </p:cNvPicPr>
          <p:nvPr/>
        </p:nvPicPr>
        <p:blipFill>
          <a:blip r:embed="rId13"/>
          <a:stretch>
            <a:fillRect/>
          </a:stretch>
        </p:blipFill>
        <p:spPr>
          <a:xfrm>
            <a:off x="6184265" y="4302125"/>
            <a:ext cx="1710690" cy="2010410"/>
          </a:xfrm>
          <a:prstGeom prst="rect">
            <a:avLst/>
          </a:prstGeom>
        </p:spPr>
      </p:pic>
      <p:grpSp>
        <p:nvGrpSpPr>
          <p:cNvPr id="18" name="组合 17"/>
          <p:cNvGrpSpPr/>
          <p:nvPr/>
        </p:nvGrpSpPr>
        <p:grpSpPr>
          <a:xfrm>
            <a:off x="8823325" y="4533265"/>
            <a:ext cx="999490" cy="1792605"/>
            <a:chOff x="1694" y="3515"/>
            <a:chExt cx="3104" cy="5702"/>
          </a:xfrm>
        </p:grpSpPr>
        <p:pic>
          <p:nvPicPr>
            <p:cNvPr id="19" name="图片 18"/>
            <p:cNvPicPr>
              <a:picLocks noChangeAspect="1"/>
            </p:cNvPicPr>
            <p:nvPr/>
          </p:nvPicPr>
          <p:blipFill>
            <a:blip r:embed="rId14"/>
            <a:stretch>
              <a:fillRect/>
            </a:stretch>
          </p:blipFill>
          <p:spPr>
            <a:xfrm>
              <a:off x="1895" y="3711"/>
              <a:ext cx="2675" cy="5312"/>
            </a:xfrm>
            <a:prstGeom prst="rect">
              <a:avLst/>
            </a:prstGeom>
            <a:ln>
              <a:solidFill>
                <a:schemeClr val="tx1"/>
              </a:solidFill>
            </a:ln>
          </p:spPr>
        </p:pic>
        <p:grpSp>
          <p:nvGrpSpPr>
            <p:cNvPr id="20" name="íṥlíde"/>
            <p:cNvGrpSpPr/>
            <p:nvPr/>
          </p:nvGrpSpPr>
          <p:grpSpPr>
            <a:xfrm>
              <a:off x="1694" y="3515"/>
              <a:ext cx="3104" cy="5702"/>
              <a:chOff x="4970052" y="1390649"/>
              <a:chExt cx="2251897" cy="4487863"/>
            </a:xfrm>
          </p:grpSpPr>
          <p:sp>
            <p:nvSpPr>
              <p:cNvPr id="21" name="ïSḻîde"/>
              <p:cNvSpPr/>
              <p:nvPr/>
            </p:nvSpPr>
            <p:spPr>
              <a:xfrm>
                <a:off x="7185827" y="2440823"/>
                <a:ext cx="36122" cy="499687"/>
              </a:xfrm>
              <a:custGeom>
                <a:avLst/>
                <a:gdLst/>
                <a:ahLst/>
                <a:cxnLst>
                  <a:cxn ang="0">
                    <a:pos x="wd2" y="hd2"/>
                  </a:cxn>
                  <a:cxn ang="5400000">
                    <a:pos x="wd2" y="hd2"/>
                  </a:cxn>
                  <a:cxn ang="10800000">
                    <a:pos x="wd2" y="hd2"/>
                  </a:cxn>
                  <a:cxn ang="16200000">
                    <a:pos x="wd2" y="hd2"/>
                  </a:cxn>
                </a:cxnLst>
                <a:rect l="0" t="0" r="r" b="b"/>
                <a:pathLst>
                  <a:path w="21572" h="21596" extrusionOk="0">
                    <a:moveTo>
                      <a:pt x="0" y="0"/>
                    </a:moveTo>
                    <a:lnTo>
                      <a:pt x="0" y="21596"/>
                    </a:lnTo>
                    <a:lnTo>
                      <a:pt x="9420" y="21596"/>
                    </a:lnTo>
                    <a:cubicBezTo>
                      <a:pt x="12945" y="21596"/>
                      <a:pt x="14707" y="21598"/>
                      <a:pt x="16579" y="21555"/>
                    </a:cubicBezTo>
                    <a:cubicBezTo>
                      <a:pt x="18628" y="21501"/>
                      <a:pt x="20261" y="21383"/>
                      <a:pt x="21007" y="21235"/>
                    </a:cubicBezTo>
                    <a:cubicBezTo>
                      <a:pt x="21600" y="21099"/>
                      <a:pt x="21572" y="20968"/>
                      <a:pt x="21572" y="20717"/>
                    </a:cubicBezTo>
                    <a:lnTo>
                      <a:pt x="21572" y="879"/>
                    </a:lnTo>
                    <a:cubicBezTo>
                      <a:pt x="21572" y="624"/>
                      <a:pt x="21600" y="497"/>
                      <a:pt x="21007" y="361"/>
                    </a:cubicBezTo>
                    <a:cubicBezTo>
                      <a:pt x="20261" y="213"/>
                      <a:pt x="18628" y="95"/>
                      <a:pt x="16579" y="41"/>
                    </a:cubicBezTo>
                    <a:cubicBezTo>
                      <a:pt x="14707" y="-2"/>
                      <a:pt x="12986" y="0"/>
                      <a:pt x="9514" y="0"/>
                    </a:cubicBezTo>
                    <a:lnTo>
                      <a:pt x="0"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endParaRPr sz="3200">
                  <a:solidFill>
                    <a:schemeClr val="accent1">
                      <a:hueOff val="-12342858"/>
                      <a:satOff val="-30398"/>
                      <a:lumOff val="4509"/>
                    </a:schemeClr>
                  </a:solidFill>
                  <a:latin typeface="微软雅黑" panose="020B0503020204020204" charset="-122"/>
                  <a:ea typeface="微软雅黑" panose="020B0503020204020204" charset="-122"/>
                </a:endParaRPr>
              </a:p>
            </p:txBody>
          </p:sp>
          <p:sp>
            <p:nvSpPr>
              <p:cNvPr id="22" name="ïṣļíḍê"/>
              <p:cNvSpPr/>
              <p:nvPr/>
            </p:nvSpPr>
            <p:spPr>
              <a:xfrm>
                <a:off x="4970052" y="2005019"/>
                <a:ext cx="35331" cy="1047006"/>
              </a:xfrm>
              <a:custGeom>
                <a:avLst/>
                <a:gdLst/>
                <a:ahLst/>
                <a:cxnLst>
                  <a:cxn ang="0">
                    <a:pos x="wd2" y="hd2"/>
                  </a:cxn>
                  <a:cxn ang="5400000">
                    <a:pos x="wd2" y="hd2"/>
                  </a:cxn>
                  <a:cxn ang="10800000">
                    <a:pos x="wd2" y="hd2"/>
                  </a:cxn>
                  <a:cxn ang="16200000">
                    <a:pos x="wd2" y="hd2"/>
                  </a:cxn>
                </a:cxnLst>
                <a:rect l="0" t="0" r="r" b="b"/>
                <a:pathLst>
                  <a:path w="21571" h="21600" extrusionOk="0">
                    <a:moveTo>
                      <a:pt x="12326" y="0"/>
                    </a:moveTo>
                    <a:cubicBezTo>
                      <a:pt x="8816" y="0"/>
                      <a:pt x="6993" y="3"/>
                      <a:pt x="5104" y="23"/>
                    </a:cubicBezTo>
                    <a:cubicBezTo>
                      <a:pt x="3009" y="49"/>
                      <a:pt x="1340" y="102"/>
                      <a:pt x="577" y="172"/>
                    </a:cubicBezTo>
                    <a:cubicBezTo>
                      <a:pt x="-29" y="237"/>
                      <a:pt x="0" y="300"/>
                      <a:pt x="0" y="420"/>
                    </a:cubicBezTo>
                    <a:lnTo>
                      <a:pt x="0" y="3023"/>
                    </a:lnTo>
                    <a:cubicBezTo>
                      <a:pt x="0" y="3145"/>
                      <a:pt x="-29" y="3206"/>
                      <a:pt x="577" y="3270"/>
                    </a:cubicBezTo>
                    <a:cubicBezTo>
                      <a:pt x="1340" y="3341"/>
                      <a:pt x="3009" y="3394"/>
                      <a:pt x="5104" y="3420"/>
                    </a:cubicBezTo>
                    <a:cubicBezTo>
                      <a:pt x="7018" y="3440"/>
                      <a:pt x="8778" y="3443"/>
                      <a:pt x="12326" y="3443"/>
                    </a:cubicBezTo>
                    <a:lnTo>
                      <a:pt x="21571" y="3443"/>
                    </a:lnTo>
                    <a:lnTo>
                      <a:pt x="21571" y="0"/>
                    </a:lnTo>
                    <a:lnTo>
                      <a:pt x="12326" y="0"/>
                    </a:lnTo>
                    <a:close/>
                    <a:moveTo>
                      <a:pt x="12326" y="6632"/>
                    </a:moveTo>
                    <a:cubicBezTo>
                      <a:pt x="8816" y="6632"/>
                      <a:pt x="6993" y="6631"/>
                      <a:pt x="5104" y="6651"/>
                    </a:cubicBezTo>
                    <a:cubicBezTo>
                      <a:pt x="3009" y="6677"/>
                      <a:pt x="1340" y="6733"/>
                      <a:pt x="577" y="6804"/>
                    </a:cubicBezTo>
                    <a:cubicBezTo>
                      <a:pt x="-29" y="6869"/>
                      <a:pt x="0" y="6928"/>
                      <a:pt x="0" y="7048"/>
                    </a:cubicBezTo>
                    <a:lnTo>
                      <a:pt x="0" y="12814"/>
                    </a:lnTo>
                    <a:cubicBezTo>
                      <a:pt x="0" y="12936"/>
                      <a:pt x="-29" y="12997"/>
                      <a:pt x="577" y="13062"/>
                    </a:cubicBezTo>
                    <a:cubicBezTo>
                      <a:pt x="1340" y="13132"/>
                      <a:pt x="3009" y="13189"/>
                      <a:pt x="5104" y="13214"/>
                    </a:cubicBezTo>
                    <a:cubicBezTo>
                      <a:pt x="7018" y="13235"/>
                      <a:pt x="8778" y="13234"/>
                      <a:pt x="12326" y="13234"/>
                    </a:cubicBezTo>
                    <a:lnTo>
                      <a:pt x="21571" y="13234"/>
                    </a:lnTo>
                    <a:lnTo>
                      <a:pt x="21571" y="6632"/>
                    </a:lnTo>
                    <a:lnTo>
                      <a:pt x="12326" y="6632"/>
                    </a:lnTo>
                    <a:close/>
                    <a:moveTo>
                      <a:pt x="12326" y="14994"/>
                    </a:moveTo>
                    <a:cubicBezTo>
                      <a:pt x="8816" y="14994"/>
                      <a:pt x="6993" y="14997"/>
                      <a:pt x="5104" y="15017"/>
                    </a:cubicBezTo>
                    <a:cubicBezTo>
                      <a:pt x="3009" y="15043"/>
                      <a:pt x="1340" y="15096"/>
                      <a:pt x="577" y="15167"/>
                    </a:cubicBezTo>
                    <a:cubicBezTo>
                      <a:pt x="-29" y="15232"/>
                      <a:pt x="0" y="15294"/>
                      <a:pt x="0" y="15414"/>
                    </a:cubicBezTo>
                    <a:lnTo>
                      <a:pt x="0" y="21180"/>
                    </a:lnTo>
                    <a:cubicBezTo>
                      <a:pt x="0" y="21302"/>
                      <a:pt x="-29" y="21363"/>
                      <a:pt x="577" y="21428"/>
                    </a:cubicBezTo>
                    <a:cubicBezTo>
                      <a:pt x="1340" y="21498"/>
                      <a:pt x="3009" y="21551"/>
                      <a:pt x="5104" y="21577"/>
                    </a:cubicBezTo>
                    <a:cubicBezTo>
                      <a:pt x="7018" y="21598"/>
                      <a:pt x="8778" y="21600"/>
                      <a:pt x="12326" y="21600"/>
                    </a:cubicBezTo>
                    <a:lnTo>
                      <a:pt x="21571" y="21600"/>
                    </a:lnTo>
                    <a:lnTo>
                      <a:pt x="21571" y="14994"/>
                    </a:lnTo>
                    <a:lnTo>
                      <a:pt x="12326" y="14994"/>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defRPr sz="3200">
                    <a:solidFill>
                      <a:schemeClr val="accent1">
                        <a:hueOff val="-12342858"/>
                        <a:satOff val="-30398"/>
                        <a:lumOff val="4509"/>
                      </a:schemeClr>
                    </a:solidFill>
                  </a:defRPr>
                </a:pPr>
                <a:endParaRPr>
                  <a:latin typeface="微软雅黑" panose="020B0503020204020204" charset="-122"/>
                  <a:ea typeface="微软雅黑" panose="020B0503020204020204" charset="-122"/>
                </a:endParaRPr>
              </a:p>
            </p:txBody>
          </p:sp>
          <p:sp>
            <p:nvSpPr>
              <p:cNvPr id="23" name="îṥ1iďé"/>
              <p:cNvSpPr/>
              <p:nvPr/>
            </p:nvSpPr>
            <p:spPr>
              <a:xfrm>
                <a:off x="4988361" y="1390649"/>
                <a:ext cx="2214515" cy="4487863"/>
              </a:xfrm>
              <a:custGeom>
                <a:avLst/>
                <a:gdLst/>
                <a:ahLst/>
                <a:cxnLst>
                  <a:cxn ang="0">
                    <a:pos x="wd2" y="hd2"/>
                  </a:cxn>
                  <a:cxn ang="5400000">
                    <a:pos x="wd2" y="hd2"/>
                  </a:cxn>
                  <a:cxn ang="10800000">
                    <a:pos x="wd2" y="hd2"/>
                  </a:cxn>
                  <a:cxn ang="16200000">
                    <a:pos x="wd2" y="hd2"/>
                  </a:cxn>
                </a:cxnLst>
                <a:rect l="0" t="0" r="r" b="b"/>
                <a:pathLst>
                  <a:path w="21600" h="21600" extrusionOk="0">
                    <a:moveTo>
                      <a:pt x="4862" y="0"/>
                    </a:moveTo>
                    <a:cubicBezTo>
                      <a:pt x="3463" y="0"/>
                      <a:pt x="2756" y="1"/>
                      <a:pt x="2009" y="118"/>
                    </a:cubicBezTo>
                    <a:cubicBezTo>
                      <a:pt x="1186" y="265"/>
                      <a:pt x="538" y="585"/>
                      <a:pt x="238" y="991"/>
                    </a:cubicBezTo>
                    <a:cubicBezTo>
                      <a:pt x="0" y="1362"/>
                      <a:pt x="0" y="1711"/>
                      <a:pt x="0" y="2399"/>
                    </a:cubicBezTo>
                    <a:lnTo>
                      <a:pt x="0" y="19190"/>
                    </a:lnTo>
                    <a:cubicBezTo>
                      <a:pt x="0" y="19888"/>
                      <a:pt x="0" y="20238"/>
                      <a:pt x="238" y="20609"/>
                    </a:cubicBezTo>
                    <a:cubicBezTo>
                      <a:pt x="538" y="21015"/>
                      <a:pt x="1186" y="21335"/>
                      <a:pt x="2009" y="21482"/>
                    </a:cubicBezTo>
                    <a:cubicBezTo>
                      <a:pt x="2761" y="21600"/>
                      <a:pt x="3468" y="21600"/>
                      <a:pt x="4862" y="21600"/>
                    </a:cubicBezTo>
                    <a:lnTo>
                      <a:pt x="16717" y="21600"/>
                    </a:lnTo>
                    <a:cubicBezTo>
                      <a:pt x="18133" y="21600"/>
                      <a:pt x="18840" y="21600"/>
                      <a:pt x="19592" y="21482"/>
                    </a:cubicBezTo>
                    <a:cubicBezTo>
                      <a:pt x="20415" y="21335"/>
                      <a:pt x="21062" y="21015"/>
                      <a:pt x="21362" y="20609"/>
                    </a:cubicBezTo>
                    <a:cubicBezTo>
                      <a:pt x="21600" y="20238"/>
                      <a:pt x="21600" y="19888"/>
                      <a:pt x="21600" y="19200"/>
                    </a:cubicBezTo>
                    <a:lnTo>
                      <a:pt x="21600" y="2410"/>
                    </a:lnTo>
                    <a:cubicBezTo>
                      <a:pt x="21600" y="1711"/>
                      <a:pt x="21600" y="1362"/>
                      <a:pt x="21362" y="991"/>
                    </a:cubicBezTo>
                    <a:cubicBezTo>
                      <a:pt x="21062" y="585"/>
                      <a:pt x="20415" y="265"/>
                      <a:pt x="19592" y="118"/>
                    </a:cubicBezTo>
                    <a:cubicBezTo>
                      <a:pt x="18840" y="0"/>
                      <a:pt x="18132" y="0"/>
                      <a:pt x="16738" y="0"/>
                    </a:cubicBezTo>
                    <a:lnTo>
                      <a:pt x="4862" y="0"/>
                    </a:lnTo>
                    <a:close/>
                    <a:moveTo>
                      <a:pt x="4609" y="377"/>
                    </a:moveTo>
                    <a:lnTo>
                      <a:pt x="16991" y="377"/>
                    </a:lnTo>
                    <a:cubicBezTo>
                      <a:pt x="18073" y="377"/>
                      <a:pt x="18624" y="376"/>
                      <a:pt x="19208" y="468"/>
                    </a:cubicBezTo>
                    <a:cubicBezTo>
                      <a:pt x="19847" y="582"/>
                      <a:pt x="20351" y="831"/>
                      <a:pt x="20583" y="1146"/>
                    </a:cubicBezTo>
                    <a:cubicBezTo>
                      <a:pt x="20768" y="1434"/>
                      <a:pt x="20768" y="1706"/>
                      <a:pt x="20768" y="2249"/>
                    </a:cubicBezTo>
                    <a:lnTo>
                      <a:pt x="20768" y="19359"/>
                    </a:lnTo>
                    <a:cubicBezTo>
                      <a:pt x="20768" y="19893"/>
                      <a:pt x="20768" y="20165"/>
                      <a:pt x="20583" y="20453"/>
                    </a:cubicBezTo>
                    <a:cubicBezTo>
                      <a:pt x="20351" y="20768"/>
                      <a:pt x="19847" y="21017"/>
                      <a:pt x="19208" y="21132"/>
                    </a:cubicBezTo>
                    <a:cubicBezTo>
                      <a:pt x="18624" y="21223"/>
                      <a:pt x="18073" y="21223"/>
                      <a:pt x="16974" y="21223"/>
                    </a:cubicBezTo>
                    <a:lnTo>
                      <a:pt x="4609" y="21223"/>
                    </a:lnTo>
                    <a:cubicBezTo>
                      <a:pt x="3527" y="21223"/>
                      <a:pt x="2976" y="21223"/>
                      <a:pt x="2392" y="21132"/>
                    </a:cubicBezTo>
                    <a:cubicBezTo>
                      <a:pt x="1753" y="21017"/>
                      <a:pt x="1251" y="20768"/>
                      <a:pt x="1018" y="20453"/>
                    </a:cubicBezTo>
                    <a:cubicBezTo>
                      <a:pt x="833" y="20165"/>
                      <a:pt x="832" y="19893"/>
                      <a:pt x="832" y="19351"/>
                    </a:cubicBezTo>
                    <a:lnTo>
                      <a:pt x="832" y="2240"/>
                    </a:lnTo>
                    <a:cubicBezTo>
                      <a:pt x="832" y="1706"/>
                      <a:pt x="833" y="1434"/>
                      <a:pt x="1018" y="1146"/>
                    </a:cubicBezTo>
                    <a:cubicBezTo>
                      <a:pt x="1251" y="831"/>
                      <a:pt x="1753" y="582"/>
                      <a:pt x="2392" y="468"/>
                    </a:cubicBezTo>
                    <a:cubicBezTo>
                      <a:pt x="2973" y="377"/>
                      <a:pt x="3522" y="377"/>
                      <a:pt x="4609" y="377"/>
                    </a:cubicBezTo>
                    <a:close/>
                  </a:path>
                </a:pathLst>
              </a:custGeom>
              <a:solidFill>
                <a:schemeClr val="tx1">
                  <a:lumMod val="75000"/>
                  <a:lumOff val="25000"/>
                </a:schemeClr>
              </a:solidFill>
              <a:ln w="12700" cap="flat">
                <a:noFill/>
                <a:miter lim="400000"/>
              </a:ln>
              <a:effectLst/>
            </p:spPr>
            <p:txBody>
              <a:bodyPr wrap="square" lIns="38100" tIns="38100" rIns="38100" bIns="38100" numCol="1" anchor="ctr">
                <a:noAutofit/>
              </a:bodyPr>
              <a:lstStyle/>
              <a:p>
                <a:pPr>
                  <a:defRPr sz="3200">
                    <a:solidFill>
                      <a:schemeClr val="accent1">
                        <a:hueOff val="-12342858"/>
                        <a:satOff val="-30398"/>
                        <a:lumOff val="4509"/>
                      </a:schemeClr>
                    </a:solidFill>
                  </a:defRPr>
                </a:pPr>
                <a:endParaRPr>
                  <a:latin typeface="微软雅黑" panose="020B0503020204020204" charset="-122"/>
                  <a:ea typeface="微软雅黑" panose="020B0503020204020204" charset="-122"/>
                </a:endParaRPr>
              </a:p>
            </p:txBody>
          </p:sp>
          <p:sp>
            <p:nvSpPr>
              <p:cNvPr id="24" name="iṡḷïḋè"/>
              <p:cNvSpPr/>
              <p:nvPr/>
            </p:nvSpPr>
            <p:spPr>
              <a:xfrm>
                <a:off x="5021969" y="1424398"/>
                <a:ext cx="2147422" cy="4420198"/>
              </a:xfrm>
              <a:custGeom>
                <a:avLst/>
                <a:gdLst/>
                <a:ahLst/>
                <a:cxnLst>
                  <a:cxn ang="0">
                    <a:pos x="wd2" y="hd2"/>
                  </a:cxn>
                  <a:cxn ang="5400000">
                    <a:pos x="wd2" y="hd2"/>
                  </a:cxn>
                  <a:cxn ang="10800000">
                    <a:pos x="wd2" y="hd2"/>
                  </a:cxn>
                  <a:cxn ang="16200000">
                    <a:pos x="wd2" y="hd2"/>
                  </a:cxn>
                </a:cxnLst>
                <a:rect l="0" t="0" r="r" b="b"/>
                <a:pathLst>
                  <a:path w="21600" h="21600" extrusionOk="0">
                    <a:moveTo>
                      <a:pt x="4478" y="0"/>
                    </a:moveTo>
                    <a:cubicBezTo>
                      <a:pt x="3189" y="0"/>
                      <a:pt x="2539" y="1"/>
                      <a:pt x="1850" y="107"/>
                    </a:cubicBezTo>
                    <a:cubicBezTo>
                      <a:pt x="1093" y="241"/>
                      <a:pt x="495" y="531"/>
                      <a:pt x="219" y="899"/>
                    </a:cubicBezTo>
                    <a:cubicBezTo>
                      <a:pt x="0" y="1235"/>
                      <a:pt x="0" y="1552"/>
                      <a:pt x="0" y="2175"/>
                    </a:cubicBezTo>
                    <a:lnTo>
                      <a:pt x="0" y="19415"/>
                    </a:lnTo>
                    <a:cubicBezTo>
                      <a:pt x="0" y="20049"/>
                      <a:pt x="0" y="20365"/>
                      <a:pt x="219" y="20701"/>
                    </a:cubicBezTo>
                    <a:cubicBezTo>
                      <a:pt x="495" y="21069"/>
                      <a:pt x="1093" y="21359"/>
                      <a:pt x="1850" y="21493"/>
                    </a:cubicBezTo>
                    <a:cubicBezTo>
                      <a:pt x="2543" y="21600"/>
                      <a:pt x="3194" y="21600"/>
                      <a:pt x="4478" y="21600"/>
                    </a:cubicBezTo>
                    <a:lnTo>
                      <a:pt x="17103" y="21600"/>
                    </a:lnTo>
                    <a:cubicBezTo>
                      <a:pt x="18407" y="21600"/>
                      <a:pt x="19057" y="21600"/>
                      <a:pt x="19750" y="21493"/>
                    </a:cubicBezTo>
                    <a:cubicBezTo>
                      <a:pt x="20507" y="21359"/>
                      <a:pt x="21105" y="21069"/>
                      <a:pt x="21381" y="20701"/>
                    </a:cubicBezTo>
                    <a:cubicBezTo>
                      <a:pt x="21600" y="20365"/>
                      <a:pt x="21600" y="20048"/>
                      <a:pt x="21600" y="19425"/>
                    </a:cubicBezTo>
                    <a:lnTo>
                      <a:pt x="21600" y="2185"/>
                    </a:lnTo>
                    <a:cubicBezTo>
                      <a:pt x="21600" y="1551"/>
                      <a:pt x="21600" y="1235"/>
                      <a:pt x="21381" y="899"/>
                    </a:cubicBezTo>
                    <a:cubicBezTo>
                      <a:pt x="21105" y="531"/>
                      <a:pt x="20507" y="241"/>
                      <a:pt x="19750" y="107"/>
                    </a:cubicBezTo>
                    <a:cubicBezTo>
                      <a:pt x="19057" y="0"/>
                      <a:pt x="18406" y="0"/>
                      <a:pt x="17122" y="0"/>
                    </a:cubicBezTo>
                    <a:lnTo>
                      <a:pt x="4478" y="0"/>
                    </a:lnTo>
                    <a:close/>
                    <a:moveTo>
                      <a:pt x="4068" y="499"/>
                    </a:moveTo>
                    <a:lnTo>
                      <a:pt x="5025" y="499"/>
                    </a:lnTo>
                    <a:cubicBezTo>
                      <a:pt x="5096" y="503"/>
                      <a:pt x="5163" y="515"/>
                      <a:pt x="5212" y="541"/>
                    </a:cubicBezTo>
                    <a:cubicBezTo>
                      <a:pt x="5257" y="565"/>
                      <a:pt x="5280" y="596"/>
                      <a:pt x="5285" y="628"/>
                    </a:cubicBezTo>
                    <a:cubicBezTo>
                      <a:pt x="5292" y="675"/>
                      <a:pt x="5300" y="719"/>
                      <a:pt x="5312" y="761"/>
                    </a:cubicBezTo>
                    <a:cubicBezTo>
                      <a:pt x="5325" y="807"/>
                      <a:pt x="5343" y="851"/>
                      <a:pt x="5369" y="893"/>
                    </a:cubicBezTo>
                    <a:cubicBezTo>
                      <a:pt x="5426" y="969"/>
                      <a:pt x="5516" y="1037"/>
                      <a:pt x="5631" y="1092"/>
                    </a:cubicBezTo>
                    <a:cubicBezTo>
                      <a:pt x="5746" y="1148"/>
                      <a:pt x="5886" y="1192"/>
                      <a:pt x="6042" y="1220"/>
                    </a:cubicBezTo>
                    <a:cubicBezTo>
                      <a:pt x="6185" y="1242"/>
                      <a:pt x="6324" y="1253"/>
                      <a:pt x="6494" y="1258"/>
                    </a:cubicBezTo>
                    <a:cubicBezTo>
                      <a:pt x="6664" y="1264"/>
                      <a:pt x="6866" y="1263"/>
                      <a:pt x="7135" y="1263"/>
                    </a:cubicBezTo>
                    <a:lnTo>
                      <a:pt x="14440" y="1263"/>
                    </a:lnTo>
                    <a:cubicBezTo>
                      <a:pt x="14708" y="1263"/>
                      <a:pt x="14910" y="1264"/>
                      <a:pt x="15080" y="1258"/>
                    </a:cubicBezTo>
                    <a:cubicBezTo>
                      <a:pt x="15251" y="1253"/>
                      <a:pt x="15390" y="1242"/>
                      <a:pt x="15533" y="1220"/>
                    </a:cubicBezTo>
                    <a:cubicBezTo>
                      <a:pt x="15689" y="1192"/>
                      <a:pt x="15829" y="1148"/>
                      <a:pt x="15944" y="1092"/>
                    </a:cubicBezTo>
                    <a:cubicBezTo>
                      <a:pt x="16058" y="1037"/>
                      <a:pt x="16148" y="969"/>
                      <a:pt x="16205" y="893"/>
                    </a:cubicBezTo>
                    <a:cubicBezTo>
                      <a:pt x="16232" y="851"/>
                      <a:pt x="16249" y="807"/>
                      <a:pt x="16262" y="761"/>
                    </a:cubicBezTo>
                    <a:cubicBezTo>
                      <a:pt x="16274" y="719"/>
                      <a:pt x="16282" y="675"/>
                      <a:pt x="16289" y="628"/>
                    </a:cubicBezTo>
                    <a:cubicBezTo>
                      <a:pt x="16294" y="596"/>
                      <a:pt x="16318" y="565"/>
                      <a:pt x="16362" y="541"/>
                    </a:cubicBezTo>
                    <a:cubicBezTo>
                      <a:pt x="16412" y="515"/>
                      <a:pt x="16480" y="503"/>
                      <a:pt x="16551" y="499"/>
                    </a:cubicBezTo>
                    <a:lnTo>
                      <a:pt x="17532" y="499"/>
                    </a:lnTo>
                    <a:cubicBezTo>
                      <a:pt x="18404" y="499"/>
                      <a:pt x="18846" y="499"/>
                      <a:pt x="19317" y="571"/>
                    </a:cubicBezTo>
                    <a:cubicBezTo>
                      <a:pt x="19831" y="662"/>
                      <a:pt x="20237" y="859"/>
                      <a:pt x="20424" y="1109"/>
                    </a:cubicBezTo>
                    <a:cubicBezTo>
                      <a:pt x="20573" y="1338"/>
                      <a:pt x="20573" y="1553"/>
                      <a:pt x="20573" y="1983"/>
                    </a:cubicBezTo>
                    <a:lnTo>
                      <a:pt x="20573" y="19623"/>
                    </a:lnTo>
                    <a:cubicBezTo>
                      <a:pt x="20573" y="20046"/>
                      <a:pt x="20573" y="20262"/>
                      <a:pt x="20424" y="20491"/>
                    </a:cubicBezTo>
                    <a:cubicBezTo>
                      <a:pt x="20237" y="20741"/>
                      <a:pt x="19831" y="20938"/>
                      <a:pt x="19317" y="21029"/>
                    </a:cubicBezTo>
                    <a:cubicBezTo>
                      <a:pt x="18846" y="21101"/>
                      <a:pt x="18403" y="21101"/>
                      <a:pt x="17517" y="21101"/>
                    </a:cubicBezTo>
                    <a:lnTo>
                      <a:pt x="4068" y="21101"/>
                    </a:lnTo>
                    <a:cubicBezTo>
                      <a:pt x="3196" y="21101"/>
                      <a:pt x="2754" y="21101"/>
                      <a:pt x="2283" y="21029"/>
                    </a:cubicBezTo>
                    <a:cubicBezTo>
                      <a:pt x="1769" y="20938"/>
                      <a:pt x="1363" y="20741"/>
                      <a:pt x="1176" y="20491"/>
                    </a:cubicBezTo>
                    <a:cubicBezTo>
                      <a:pt x="1027" y="20262"/>
                      <a:pt x="1027" y="20047"/>
                      <a:pt x="1027" y="19617"/>
                    </a:cubicBezTo>
                    <a:lnTo>
                      <a:pt x="1027" y="1977"/>
                    </a:lnTo>
                    <a:cubicBezTo>
                      <a:pt x="1027" y="1554"/>
                      <a:pt x="1027" y="1338"/>
                      <a:pt x="1176" y="1109"/>
                    </a:cubicBezTo>
                    <a:cubicBezTo>
                      <a:pt x="1363" y="859"/>
                      <a:pt x="1769" y="662"/>
                      <a:pt x="2283" y="571"/>
                    </a:cubicBezTo>
                    <a:cubicBezTo>
                      <a:pt x="2751" y="499"/>
                      <a:pt x="3195" y="499"/>
                      <a:pt x="4068" y="499"/>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defRPr sz="3200">
                    <a:solidFill>
                      <a:schemeClr val="accent1">
                        <a:hueOff val="-12342858"/>
                        <a:satOff val="-30398"/>
                        <a:lumOff val="4509"/>
                      </a:schemeClr>
                    </a:solidFill>
                  </a:defRPr>
                </a:pPr>
                <a:endParaRPr>
                  <a:latin typeface="微软雅黑" panose="020B0503020204020204" charset="-122"/>
                  <a:ea typeface="微软雅黑" panose="020B0503020204020204" charset="-122"/>
                </a:endParaRPr>
              </a:p>
            </p:txBody>
          </p:sp>
          <p:sp>
            <p:nvSpPr>
              <p:cNvPr id="25" name="íṣḻiḑê"/>
              <p:cNvSpPr/>
              <p:nvPr/>
            </p:nvSpPr>
            <p:spPr>
              <a:xfrm>
                <a:off x="6296131" y="1534822"/>
                <a:ext cx="63303" cy="63303"/>
              </a:xfrm>
              <a:prstGeom prst="ellipse">
                <a:avLst/>
              </a:prstGeom>
              <a:solidFill>
                <a:schemeClr val="bg1">
                  <a:lumMod val="65000"/>
                </a:schemeClr>
              </a:solidFill>
              <a:ln w="12700" cap="flat">
                <a:noFill/>
                <a:miter lim="400000"/>
              </a:ln>
              <a:effectLst/>
            </p:spPr>
            <p:txBody>
              <a:bodyPr wrap="square" lIns="38100" tIns="38100" rIns="38100" bIns="38100" numCol="1" anchor="ctr">
                <a:noAutofit/>
              </a:bodyPr>
              <a:lstStyle/>
              <a:p>
                <a:pPr>
                  <a:defRPr sz="3200">
                    <a:solidFill>
                      <a:schemeClr val="accent1">
                        <a:hueOff val="-12342858"/>
                        <a:satOff val="-30398"/>
                        <a:lumOff val="4509"/>
                      </a:schemeClr>
                    </a:solidFill>
                  </a:defRPr>
                </a:pPr>
                <a:endParaRPr>
                  <a:latin typeface="微软雅黑" panose="020B0503020204020204" charset="-122"/>
                  <a:ea typeface="微软雅黑" panose="020B0503020204020204" charset="-122"/>
                </a:endParaRPr>
              </a:p>
            </p:txBody>
          </p:sp>
          <p:sp>
            <p:nvSpPr>
              <p:cNvPr id="26" name="íśļíḑé"/>
              <p:cNvSpPr/>
              <p:nvPr/>
            </p:nvSpPr>
            <p:spPr>
              <a:xfrm>
                <a:off x="5958538" y="1547431"/>
                <a:ext cx="270506" cy="38172"/>
              </a:xfrm>
              <a:custGeom>
                <a:avLst/>
                <a:gdLst/>
                <a:ahLst/>
                <a:cxnLst>
                  <a:cxn ang="0">
                    <a:pos x="wd2" y="hd2"/>
                  </a:cxn>
                  <a:cxn ang="5400000">
                    <a:pos x="wd2" y="hd2"/>
                  </a:cxn>
                  <a:cxn ang="10800000">
                    <a:pos x="wd2" y="hd2"/>
                  </a:cxn>
                  <a:cxn ang="16200000">
                    <a:pos x="wd2" y="hd2"/>
                  </a:cxn>
                </a:cxnLst>
                <a:rect l="0" t="0" r="r" b="b"/>
                <a:pathLst>
                  <a:path w="21600" h="21600" extrusionOk="0">
                    <a:moveTo>
                      <a:pt x="1524" y="0"/>
                    </a:moveTo>
                    <a:cubicBezTo>
                      <a:pt x="1103" y="0"/>
                      <a:pt x="729" y="1260"/>
                      <a:pt x="453" y="3213"/>
                    </a:cubicBezTo>
                    <a:cubicBezTo>
                      <a:pt x="178" y="5166"/>
                      <a:pt x="0" y="7820"/>
                      <a:pt x="0" y="10800"/>
                    </a:cubicBezTo>
                    <a:cubicBezTo>
                      <a:pt x="0" y="16761"/>
                      <a:pt x="683" y="21600"/>
                      <a:pt x="1524" y="21600"/>
                    </a:cubicBezTo>
                    <a:cubicBezTo>
                      <a:pt x="1961" y="21600"/>
                      <a:pt x="2397" y="21600"/>
                      <a:pt x="2834" y="21600"/>
                    </a:cubicBezTo>
                    <a:cubicBezTo>
                      <a:pt x="5336" y="21600"/>
                      <a:pt x="7838" y="21600"/>
                      <a:pt x="10340" y="21600"/>
                    </a:cubicBezTo>
                    <a:cubicBezTo>
                      <a:pt x="10533" y="21600"/>
                      <a:pt x="10727" y="21600"/>
                      <a:pt x="10920" y="21600"/>
                    </a:cubicBezTo>
                    <a:lnTo>
                      <a:pt x="20076" y="21600"/>
                    </a:lnTo>
                    <a:cubicBezTo>
                      <a:pt x="20497" y="21600"/>
                      <a:pt x="20871" y="20340"/>
                      <a:pt x="21147" y="18387"/>
                    </a:cubicBezTo>
                    <a:cubicBezTo>
                      <a:pt x="21422" y="16434"/>
                      <a:pt x="21600" y="13780"/>
                      <a:pt x="21600" y="10800"/>
                    </a:cubicBezTo>
                    <a:cubicBezTo>
                      <a:pt x="21600" y="4839"/>
                      <a:pt x="20917" y="0"/>
                      <a:pt x="20076" y="0"/>
                    </a:cubicBezTo>
                    <a:cubicBezTo>
                      <a:pt x="19639" y="0"/>
                      <a:pt x="19203" y="0"/>
                      <a:pt x="18766" y="0"/>
                    </a:cubicBezTo>
                    <a:cubicBezTo>
                      <a:pt x="16264" y="0"/>
                      <a:pt x="13762" y="0"/>
                      <a:pt x="11260" y="0"/>
                    </a:cubicBezTo>
                    <a:lnTo>
                      <a:pt x="1524" y="0"/>
                    </a:lnTo>
                    <a:close/>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a:defRPr sz="3200">
                    <a:solidFill>
                      <a:schemeClr val="accent1">
                        <a:hueOff val="-12342858"/>
                        <a:satOff val="-30398"/>
                        <a:lumOff val="4509"/>
                      </a:schemeClr>
                    </a:solidFill>
                  </a:defRPr>
                </a:pPr>
                <a:endParaRPr>
                  <a:latin typeface="微软雅黑" panose="020B0503020204020204" charset="-122"/>
                  <a:ea typeface="微软雅黑" panose="020B0503020204020204" charset="-122"/>
                </a:endParaRPr>
              </a:p>
            </p:txBody>
          </p:sp>
        </p:grpSp>
      </p:grpSp>
      <p:pic>
        <p:nvPicPr>
          <p:cNvPr id="27" name="图片 26"/>
          <p:cNvPicPr>
            <a:picLocks noChangeAspect="1"/>
          </p:cNvPicPr>
          <p:nvPr/>
        </p:nvPicPr>
        <p:blipFill>
          <a:blip r:embed="rId15"/>
          <a:stretch>
            <a:fillRect/>
          </a:stretch>
        </p:blipFill>
        <p:spPr>
          <a:xfrm>
            <a:off x="10079990" y="4502150"/>
            <a:ext cx="888365" cy="1762760"/>
          </a:xfrm>
          <a:prstGeom prst="rect">
            <a:avLst/>
          </a:prstGeom>
          <a:ln>
            <a:solidFill>
              <a:schemeClr val="tx1"/>
            </a:solidFill>
          </a:ln>
        </p:spPr>
      </p:pic>
      <p:grpSp>
        <p:nvGrpSpPr>
          <p:cNvPr id="28" name="组合 27"/>
          <p:cNvGrpSpPr/>
          <p:nvPr/>
        </p:nvGrpSpPr>
        <p:grpSpPr>
          <a:xfrm>
            <a:off x="594360" y="4435986"/>
            <a:ext cx="1544320" cy="1946903"/>
            <a:chOff x="1004" y="7190"/>
            <a:chExt cx="2432" cy="3002"/>
          </a:xfrm>
        </p:grpSpPr>
        <p:sp>
          <p:nvSpPr>
            <p:cNvPr id="29" name="矩形 28"/>
            <p:cNvSpPr/>
            <p:nvPr/>
          </p:nvSpPr>
          <p:spPr bwMode="gray">
            <a:xfrm>
              <a:off x="1004" y="7190"/>
              <a:ext cx="2432" cy="3002"/>
            </a:xfrm>
            <a:prstGeom prst="rect">
              <a:avLst/>
            </a:prstGeom>
            <a:solidFill>
              <a:schemeClr val="accent1">
                <a:lumMod val="50000"/>
              </a:schemeClr>
            </a:solidFill>
            <a:ln>
              <a:solidFill>
                <a:srgbClr val="0081CC"/>
              </a:solidFill>
            </a:ln>
            <a:effectLst/>
          </p:spPr>
          <p:txBody>
            <a:bodyPr wrap="none" rtlCol="0" anchor="t" anchorCtr="0"/>
            <a:lstStyle/>
            <a:p>
              <a:pPr algn="ctr"/>
              <a:r>
                <a:rPr kumimoji="1" lang="en-US" altLang="zh-CN" sz="1200" b="1" dirty="0">
                  <a:solidFill>
                    <a:schemeClr val="bg1"/>
                  </a:solidFill>
                  <a:latin typeface="微软雅黑" panose="020B0503020204020204" charset="-122"/>
                  <a:ea typeface="微软雅黑" panose="020B0503020204020204" charset="-122"/>
                  <a:cs typeface="微软雅黑" panose="020B0503020204020204" charset="-122"/>
                </a:rPr>
                <a:t>AI</a:t>
              </a:r>
              <a:r>
                <a:rPr kumimoji="1" lang="zh-CN" altLang="en-US" sz="1200" b="1" dirty="0">
                  <a:solidFill>
                    <a:schemeClr val="bg1"/>
                  </a:solidFill>
                  <a:latin typeface="微软雅黑" panose="020B0503020204020204" charset="-122"/>
                  <a:ea typeface="微软雅黑" panose="020B0503020204020204" charset="-122"/>
                  <a:cs typeface="微软雅黑" panose="020B0503020204020204" charset="-122"/>
                </a:rPr>
                <a:t>智能硬件终端</a:t>
              </a:r>
              <a:endParaRPr kumimoji="1" lang="zh-CN" altLang="en-US" sz="1200" b="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30" name="图片 29" descr="设备"/>
            <p:cNvPicPr>
              <a:picLocks noChangeAspect="1"/>
            </p:cNvPicPr>
            <p:nvPr/>
          </p:nvPicPr>
          <p:blipFill>
            <a:blip r:embed="rId16"/>
            <a:srcRect l="16637" r="11884"/>
            <a:stretch>
              <a:fillRect/>
            </a:stretch>
          </p:blipFill>
          <p:spPr>
            <a:xfrm>
              <a:off x="1069" y="7624"/>
              <a:ext cx="2316" cy="2436"/>
            </a:xfrm>
            <a:prstGeom prst="rect">
              <a:avLst/>
            </a:prstGeom>
          </p:spPr>
        </p:pic>
      </p:grpSp>
      <p:pic>
        <p:nvPicPr>
          <p:cNvPr id="31" name="图片 30"/>
          <p:cNvPicPr>
            <a:picLocks noChangeAspect="1"/>
          </p:cNvPicPr>
          <p:nvPr/>
        </p:nvPicPr>
        <p:blipFill>
          <a:blip r:embed="rId17"/>
          <a:stretch>
            <a:fillRect/>
          </a:stretch>
        </p:blipFill>
        <p:spPr>
          <a:xfrm>
            <a:off x="2216785" y="4778375"/>
            <a:ext cx="1645285" cy="1358900"/>
          </a:xfrm>
          <a:prstGeom prst="rect">
            <a:avLst/>
          </a:prstGeom>
        </p:spPr>
      </p:pic>
      <p:sp>
        <p:nvSpPr>
          <p:cNvPr id="32" name="Google Shape;926;p31"/>
          <p:cNvSpPr txBox="1"/>
          <p:nvPr>
            <p:custDataLst>
              <p:tags r:id="rId18"/>
            </p:custDataLst>
          </p:nvPr>
        </p:nvSpPr>
        <p:spPr>
          <a:xfrm>
            <a:off x="5145405" y="6383020"/>
            <a:ext cx="2635250" cy="173355"/>
          </a:xfrm>
          <a:prstGeom prst="rect">
            <a:avLst/>
          </a:prstGeom>
          <a:noFill/>
          <a:ln>
            <a:noFill/>
          </a:ln>
        </p:spPr>
        <p:txBody>
          <a:bodyPr spcFirstLastPara="1" wrap="square" lIns="121900" tIns="121900" rIns="121900" bIns="121900" anchor="t" anchorCtr="0">
            <a:noAutofit/>
          </a:bodyPr>
          <a:lstStyle/>
          <a:p>
            <a:pPr defTabSz="1219200">
              <a:buClr>
                <a:srgbClr val="000000"/>
              </a:buClr>
            </a:pPr>
            <a:r>
              <a:rPr lang="zh-CN" altLang="en-US" sz="900" b="1" kern="0" dirty="0">
                <a:solidFill>
                  <a:srgbClr val="231F20"/>
                </a:solidFill>
                <a:latin typeface="微软雅黑" panose="020B0503020204020204" charset="-122"/>
                <a:ea typeface="微软雅黑" panose="020B0503020204020204" charset="-122"/>
                <a:cs typeface="Fira Sans Extra Condensed"/>
                <a:sym typeface="Fira Sans Extra Condensed"/>
              </a:rPr>
              <a:t>云南省人民政府办公厅关于养老服务的发文</a:t>
            </a:r>
            <a:endParaRPr lang="zh-CN" altLang="en-US" sz="900" b="1" kern="0" dirty="0">
              <a:solidFill>
                <a:srgbClr val="231F20"/>
              </a:solidFill>
              <a:latin typeface="微软雅黑" panose="020B0503020204020204" charset="-122"/>
              <a:ea typeface="微软雅黑" panose="020B0503020204020204" charset="-122"/>
              <a:cs typeface="Fira Sans Extra Condensed"/>
              <a:sym typeface="Fira Sans Extra Condensed"/>
            </a:endParaRPr>
          </a:p>
        </p:txBody>
      </p:sp>
      <p:sp>
        <p:nvSpPr>
          <p:cNvPr id="33" name="Google Shape;926;p31"/>
          <p:cNvSpPr txBox="1"/>
          <p:nvPr>
            <p:custDataLst>
              <p:tags r:id="rId19"/>
            </p:custDataLst>
          </p:nvPr>
        </p:nvSpPr>
        <p:spPr>
          <a:xfrm>
            <a:off x="952500" y="6424930"/>
            <a:ext cx="2635250" cy="173355"/>
          </a:xfrm>
          <a:prstGeom prst="rect">
            <a:avLst/>
          </a:prstGeom>
          <a:noFill/>
          <a:ln>
            <a:noFill/>
          </a:ln>
        </p:spPr>
        <p:txBody>
          <a:bodyPr spcFirstLastPara="1" wrap="square" lIns="121900" tIns="121900" rIns="121900" bIns="121900" anchor="t" anchorCtr="0">
            <a:noAutofit/>
          </a:bodyPr>
          <a:lstStyle/>
          <a:p>
            <a:pPr defTabSz="1219200">
              <a:buClr>
                <a:srgbClr val="000000"/>
              </a:buClr>
            </a:pPr>
            <a:r>
              <a:rPr lang="en-US" altLang="zh-CN" sz="900" b="1" kern="0" dirty="0">
                <a:solidFill>
                  <a:srgbClr val="231F20"/>
                </a:solidFill>
                <a:latin typeface="微软雅黑" panose="020B0503020204020204" charset="-122"/>
                <a:ea typeface="微软雅黑" panose="020B0503020204020204" charset="-122"/>
                <a:cs typeface="Fira Sans Extra Condensed"/>
                <a:sym typeface="Fira Sans Extra Condensed"/>
              </a:rPr>
              <a:t>AI</a:t>
            </a:r>
            <a:r>
              <a:rPr lang="zh-CN" altLang="en-US" sz="900" b="1" kern="0" dirty="0">
                <a:solidFill>
                  <a:srgbClr val="231F20"/>
                </a:solidFill>
                <a:latin typeface="微软雅黑" panose="020B0503020204020204" charset="-122"/>
                <a:ea typeface="微软雅黑" panose="020B0503020204020204" charset="-122"/>
                <a:cs typeface="Fira Sans Extra Condensed"/>
                <a:sym typeface="Fira Sans Extra Condensed"/>
              </a:rPr>
              <a:t>智能硬件</a:t>
            </a:r>
            <a:endParaRPr lang="zh-CN" altLang="en-US" sz="900" b="1" kern="0" dirty="0">
              <a:solidFill>
                <a:srgbClr val="231F20"/>
              </a:solidFill>
              <a:latin typeface="微软雅黑" panose="020B0503020204020204" charset="-122"/>
              <a:ea typeface="微软雅黑" panose="020B0503020204020204" charset="-122"/>
              <a:cs typeface="Fira Sans Extra Condensed"/>
              <a:sym typeface="Fira Sans Extra Condensed"/>
            </a:endParaRPr>
          </a:p>
        </p:txBody>
      </p:sp>
      <p:sp>
        <p:nvSpPr>
          <p:cNvPr id="34" name="Google Shape;926;p31"/>
          <p:cNvSpPr txBox="1"/>
          <p:nvPr>
            <p:custDataLst>
              <p:tags r:id="rId20"/>
            </p:custDataLst>
          </p:nvPr>
        </p:nvSpPr>
        <p:spPr>
          <a:xfrm>
            <a:off x="2286000" y="6424930"/>
            <a:ext cx="1301750" cy="173355"/>
          </a:xfrm>
          <a:prstGeom prst="rect">
            <a:avLst/>
          </a:prstGeom>
          <a:noFill/>
          <a:ln>
            <a:noFill/>
          </a:ln>
        </p:spPr>
        <p:txBody>
          <a:bodyPr spcFirstLastPara="1" wrap="square" lIns="121900" tIns="121900" rIns="121900" bIns="121900" anchor="t" anchorCtr="0">
            <a:noAutofit/>
          </a:bodyPr>
          <a:lstStyle/>
          <a:p>
            <a:pPr defTabSz="1219200">
              <a:buClr>
                <a:srgbClr val="000000"/>
              </a:buClr>
            </a:pPr>
            <a:r>
              <a:rPr lang="zh-CN" altLang="en-US" sz="900" b="1" kern="0" dirty="0">
                <a:solidFill>
                  <a:srgbClr val="231F20"/>
                </a:solidFill>
                <a:latin typeface="微软雅黑" panose="020B0503020204020204" charset="-122"/>
                <a:ea typeface="微软雅黑" panose="020B0503020204020204" charset="-122"/>
                <a:cs typeface="Fira Sans Extra Condensed"/>
                <a:sym typeface="Fira Sans Extra Condensed"/>
              </a:rPr>
              <a:t>智能监护系统</a:t>
            </a:r>
            <a:endParaRPr lang="zh-CN" altLang="en-US" sz="900" b="1" kern="0" dirty="0">
              <a:solidFill>
                <a:srgbClr val="231F20"/>
              </a:solidFill>
              <a:latin typeface="微软雅黑" panose="020B0503020204020204" charset="-122"/>
              <a:ea typeface="微软雅黑" panose="020B0503020204020204" charset="-122"/>
              <a:cs typeface="Fira Sans Extra Condensed"/>
              <a:sym typeface="Fira Sans Extra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标题 1"/>
          <p:cNvSpPr txBox="1">
            <a:spLocks noChangeArrowheads="1"/>
          </p:cNvSpPr>
          <p:nvPr/>
        </p:nvSpPr>
        <p:spPr bwMode="auto">
          <a:xfrm>
            <a:off x="643891" y="355770"/>
            <a:ext cx="9625965"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fontAlgn="base">
              <a:lnSpc>
                <a:spcPct val="90000"/>
              </a:lnSpc>
              <a:spcBef>
                <a:spcPct val="0"/>
              </a:spcBef>
              <a:spcAft>
                <a:spcPct val="0"/>
              </a:spcAft>
              <a:defRPr/>
            </a:pP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客户需求 民政：</a:t>
            </a:r>
            <a:r>
              <a:rPr lang="zh-CN" altLang="en-US" sz="2000" b="1" dirty="0">
                <a:solidFill>
                  <a:srgbClr val="3D7FCF"/>
                </a:solidFill>
                <a:latin typeface="微软雅黑" panose="020B0503020204020204" charset="-122"/>
                <a:ea typeface="微软雅黑" panose="020B0503020204020204" charset="-122"/>
                <a:cs typeface="微软雅黑" panose="020B0503020204020204" charset="-122"/>
                <a:sym typeface="+mn-ea"/>
              </a:rPr>
              <a:t>需建立互联网</a:t>
            </a:r>
            <a:r>
              <a:rPr lang="en-US" altLang="zh-CN" sz="2000" b="1" dirty="0">
                <a:solidFill>
                  <a:srgbClr val="3D7FCF"/>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3D7FCF"/>
                </a:solidFill>
                <a:latin typeface="微软雅黑" panose="020B0503020204020204" charset="-122"/>
                <a:ea typeface="微软雅黑" panose="020B0503020204020204" charset="-122"/>
                <a:cs typeface="微软雅黑" panose="020B0503020204020204" charset="-122"/>
                <a:sym typeface="+mn-ea"/>
              </a:rPr>
              <a:t>智慧健康养老平台及</a:t>
            </a:r>
            <a:r>
              <a:rPr lang="en-US" altLang="zh-CN" sz="2000" b="1" dirty="0">
                <a:solidFill>
                  <a:srgbClr val="3D7FCF"/>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3D7FCF"/>
                </a:solidFill>
                <a:latin typeface="微软雅黑" panose="020B0503020204020204" charset="-122"/>
                <a:ea typeface="微软雅黑" panose="020B0503020204020204" charset="-122"/>
                <a:cs typeface="微软雅黑" panose="020B0503020204020204" charset="-122"/>
                <a:sym typeface="+mn-ea"/>
              </a:rPr>
              <a:t>十助</a:t>
            </a:r>
            <a:r>
              <a:rPr lang="en-US" altLang="zh-CN" sz="2000" b="1" dirty="0">
                <a:solidFill>
                  <a:srgbClr val="3D7FCF"/>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3D7FCF"/>
                </a:solidFill>
                <a:latin typeface="微软雅黑" panose="020B0503020204020204" charset="-122"/>
                <a:ea typeface="微软雅黑" panose="020B0503020204020204" charset="-122"/>
                <a:cs typeface="微软雅黑" panose="020B0503020204020204" charset="-122"/>
                <a:sym typeface="+mn-ea"/>
              </a:rPr>
              <a:t>服务运营</a:t>
            </a:r>
            <a:endParaRPr lang="zh-CN" altLang="en-US" sz="2000" b="1" dirty="0">
              <a:solidFill>
                <a:srgbClr val="3D7FCF"/>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355725" y="2201333"/>
            <a:ext cx="3343910" cy="1540510"/>
          </a:xfrm>
          <a:prstGeom prst="rect">
            <a:avLst/>
          </a:prstGeom>
          <a:noFill/>
        </p:spPr>
        <p:txBody>
          <a:bodyPr wrap="square" rtlCol="0">
            <a:noAutofit/>
          </a:bodyPr>
          <a:lstStyle/>
          <a:p>
            <a:pPr>
              <a:lnSpc>
                <a:spcPct val="130000"/>
              </a:lnSpc>
              <a:spcBef>
                <a:spcPts val="0"/>
              </a:spcBef>
              <a:spcAft>
                <a:spcPts val="0"/>
              </a:spcAft>
            </a:pPr>
            <a:r>
              <a:rPr lang="zh-CN" altLang="en-US" sz="1400" b="1" dirty="0">
                <a:solidFill>
                  <a:srgbClr val="3D7FCF"/>
                </a:solidFill>
                <a:latin typeface="微软雅黑" panose="020B0503020204020204" charset="-122"/>
                <a:ea typeface="微软雅黑" panose="020B0503020204020204" charset="-122"/>
                <a:sym typeface="+mn-ea"/>
              </a:rPr>
              <a:t>十助服务：助餐、助医、助行、助急、助浴、助洁、助销、助购、助学、助乐</a:t>
            </a:r>
            <a:endParaRPr lang="zh-CN" altLang="en-US" sz="1400" b="1" dirty="0">
              <a:solidFill>
                <a:srgbClr val="3D7FCF"/>
              </a:solidFill>
              <a:latin typeface="微软雅黑" panose="020B0503020204020204" charset="-122"/>
              <a:ea typeface="微软雅黑" panose="020B0503020204020204" charset="-122"/>
              <a:sym typeface="+mn-ea"/>
            </a:endParaRPr>
          </a:p>
          <a:p>
            <a:pPr>
              <a:lnSpc>
                <a:spcPct val="130000"/>
              </a:lnSpc>
              <a:spcBef>
                <a:spcPts val="0"/>
              </a:spcBef>
              <a:spcAft>
                <a:spcPts val="0"/>
              </a:spcAft>
            </a:pPr>
            <a:r>
              <a:rPr lang="zh-CN" altLang="en-US" sz="1400" b="1" dirty="0">
                <a:solidFill>
                  <a:srgbClr val="3D7FCF"/>
                </a:solidFill>
                <a:latin typeface="微软雅黑" panose="020B0503020204020204" charset="-122"/>
                <a:ea typeface="微软雅黑" panose="020B0503020204020204" charset="-122"/>
                <a:sym typeface="+mn-ea"/>
              </a:rPr>
              <a:t>希望</a:t>
            </a:r>
            <a:r>
              <a:rPr lang="en-US" altLang="zh-CN" sz="1400" b="1" dirty="0">
                <a:solidFill>
                  <a:schemeClr val="tx1"/>
                </a:solidFill>
                <a:latin typeface="微软雅黑" panose="020B0503020204020204" charset="-122"/>
                <a:ea typeface="微软雅黑" panose="020B0503020204020204" charset="-122"/>
                <a:sym typeface="+mn-ea"/>
              </a:rPr>
              <a:t>——构建“15分钟居家养老服务圈”</a:t>
            </a:r>
            <a:endParaRPr lang="zh-CN" altLang="en-US" sz="1400" b="1" dirty="0">
              <a:solidFill>
                <a:schemeClr val="tx1"/>
              </a:solidFill>
              <a:latin typeface="微软雅黑" panose="020B0503020204020204" charset="-122"/>
              <a:ea typeface="微软雅黑" panose="020B0503020204020204" charset="-122"/>
              <a:sym typeface="+mn-ea"/>
            </a:endParaRPr>
          </a:p>
          <a:p>
            <a:pPr>
              <a:lnSpc>
                <a:spcPct val="130000"/>
              </a:lnSpc>
              <a:spcBef>
                <a:spcPts val="0"/>
              </a:spcBef>
              <a:spcAft>
                <a:spcPts val="0"/>
              </a:spcAft>
            </a:pPr>
            <a:r>
              <a:rPr lang="zh-CN" altLang="en-US" sz="1400" b="1" dirty="0">
                <a:solidFill>
                  <a:srgbClr val="3D7FCF"/>
                </a:solidFill>
                <a:latin typeface="微软雅黑" panose="020B0503020204020204" charset="-122"/>
                <a:ea typeface="微软雅黑" panose="020B0503020204020204" charset="-122"/>
                <a:sym typeface="+mn-ea"/>
              </a:rPr>
              <a:t>实际</a:t>
            </a:r>
            <a:r>
              <a:rPr lang="en-US" altLang="zh-CN" sz="1400" b="1" dirty="0">
                <a:latin typeface="微软雅黑" panose="020B0503020204020204" charset="-122"/>
                <a:ea typeface="微软雅黑" panose="020B0503020204020204" charset="-122"/>
                <a:sym typeface="+mn-ea"/>
              </a:rPr>
              <a:t>——</a:t>
            </a:r>
            <a:r>
              <a:rPr sz="1400" b="1" dirty="0">
                <a:solidFill>
                  <a:schemeClr val="tx1"/>
                </a:solidFill>
                <a:latin typeface="微软雅黑" panose="020B0503020204020204" charset="-122"/>
                <a:ea typeface="微软雅黑" panose="020B0503020204020204" charset="-122"/>
                <a:sym typeface="+mn-ea"/>
              </a:rPr>
              <a:t>养老机构和医疗机构服务向社区和家庭延伸普遍不够</a:t>
            </a:r>
            <a:endParaRPr sz="1400" b="1" dirty="0">
              <a:solidFill>
                <a:schemeClr val="tx1"/>
              </a:solidFill>
              <a:latin typeface="微软雅黑" panose="020B0503020204020204" charset="-122"/>
              <a:ea typeface="微软雅黑" panose="020B0503020204020204" charset="-122"/>
              <a:sym typeface="+mn-ea"/>
            </a:endParaRPr>
          </a:p>
        </p:txBody>
      </p:sp>
      <p:sp>
        <p:nvSpPr>
          <p:cNvPr id="5" name="矩形 4"/>
          <p:cNvSpPr/>
          <p:nvPr/>
        </p:nvSpPr>
        <p:spPr>
          <a:xfrm>
            <a:off x="489585" y="977688"/>
            <a:ext cx="10666730" cy="11709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30000"/>
              </a:lnSpc>
              <a:buClrTx/>
              <a:buSzTx/>
              <a:buFontTx/>
            </a:pPr>
            <a:r>
              <a:rPr lang="zh-CN" altLang="en-US" sz="1600" b="1" dirty="0">
                <a:solidFill>
                  <a:schemeClr val="tx1"/>
                </a:solidFill>
                <a:latin typeface="微软雅黑" panose="020B0503020204020204" charset="-122"/>
                <a:ea typeface="微软雅黑" panose="020B0503020204020204" charset="-122"/>
                <a:sym typeface="+mn-ea"/>
              </a:rPr>
              <a:t>       基于现有</a:t>
            </a:r>
            <a:r>
              <a:rPr lang="en-US" altLang="zh-CN" sz="1600" b="1" dirty="0">
                <a:solidFill>
                  <a:schemeClr val="tx1"/>
                </a:solidFill>
                <a:latin typeface="微软雅黑" panose="020B0503020204020204" charset="-122"/>
                <a:ea typeface="微软雅黑" panose="020B0503020204020204" charset="-122"/>
                <a:sym typeface="+mn-ea"/>
              </a:rPr>
              <a:t>9073</a:t>
            </a:r>
            <a:r>
              <a:rPr lang="zh-CN" altLang="en-US" sz="1600" b="1" dirty="0">
                <a:solidFill>
                  <a:schemeClr val="tx1"/>
                </a:solidFill>
                <a:latin typeface="微软雅黑" panose="020B0503020204020204" charset="-122"/>
                <a:ea typeface="微软雅黑" panose="020B0503020204020204" charset="-122"/>
                <a:sym typeface="+mn-ea"/>
              </a:rPr>
              <a:t>养老结构，主要问题为</a:t>
            </a:r>
            <a:r>
              <a:rPr lang="zh-CN" altLang="en-US" sz="1600" b="1" dirty="0">
                <a:solidFill>
                  <a:srgbClr val="3D7FCF"/>
                </a:solidFill>
                <a:latin typeface="微软雅黑" panose="020B0503020204020204" charset="-122"/>
                <a:ea typeface="微软雅黑" panose="020B0503020204020204" charset="-122"/>
                <a:sym typeface="+mn-ea"/>
              </a:rPr>
              <a:t>缺平台，缺运营。平台方面</a:t>
            </a:r>
            <a:r>
              <a:rPr lang="zh-CN" altLang="en-US" sz="1600" b="1" dirty="0">
                <a:solidFill>
                  <a:schemeClr val="tx1"/>
                </a:solidFill>
                <a:latin typeface="微软雅黑" panose="020B0503020204020204" charset="-122"/>
                <a:ea typeface="微软雅黑" panose="020B0503020204020204" charset="-122"/>
                <a:sym typeface="+mn-ea"/>
              </a:rPr>
              <a:t>，一是政府有明确要求建设平台，同时民政需要对助餐、日间照料实施情况及补贴发放实时跟踪，二是服务机构依托于政府投入，需要平台带来新的商务模式，提升服务机构造血能力；</a:t>
            </a:r>
            <a:r>
              <a:rPr lang="zh-CN" altLang="en-US" sz="1600" b="1" dirty="0">
                <a:solidFill>
                  <a:srgbClr val="3D7FCF"/>
                </a:solidFill>
                <a:latin typeface="微软雅黑" panose="020B0503020204020204" charset="-122"/>
                <a:ea typeface="微软雅黑" panose="020B0503020204020204" charset="-122"/>
                <a:sym typeface="+mn-ea"/>
              </a:rPr>
              <a:t>运营方面</a:t>
            </a:r>
            <a:r>
              <a:rPr lang="zh-CN" altLang="en-US" sz="1600" b="1" dirty="0">
                <a:solidFill>
                  <a:schemeClr val="tx1"/>
                </a:solidFill>
                <a:latin typeface="微软雅黑" panose="020B0503020204020204" charset="-122"/>
                <a:ea typeface="微软雅黑" panose="020B0503020204020204" charset="-122"/>
                <a:sym typeface="+mn-ea"/>
              </a:rPr>
              <a:t>，居家养老床位补贴不够，因此，需要借助外部力量满足客户需求。</a:t>
            </a:r>
            <a:endParaRPr lang="zh-CN" sz="1600" b="1" dirty="0">
              <a:solidFill>
                <a:schemeClr val="tx1"/>
              </a:solidFill>
              <a:latin typeface="微软雅黑" panose="020B0503020204020204" charset="-122"/>
              <a:ea typeface="微软雅黑" panose="020B0503020204020204" charset="-122"/>
              <a:sym typeface="+mn-ea"/>
            </a:endParaRPr>
          </a:p>
        </p:txBody>
      </p:sp>
      <p:sp>
        <p:nvSpPr>
          <p:cNvPr id="6" name="文本框 5"/>
          <p:cNvSpPr txBox="1"/>
          <p:nvPr/>
        </p:nvSpPr>
        <p:spPr>
          <a:xfrm>
            <a:off x="4841240" y="2208953"/>
            <a:ext cx="2377440" cy="1569720"/>
          </a:xfrm>
          <a:prstGeom prst="rect">
            <a:avLst/>
          </a:prstGeom>
          <a:solidFill>
            <a:schemeClr val="accent1">
              <a:lumMod val="20000"/>
              <a:lumOff val="80000"/>
            </a:schemeClr>
          </a:solidFill>
          <a:ln>
            <a:noFill/>
            <a:prstDash val="dashDot"/>
          </a:ln>
        </p:spPr>
        <p:txBody>
          <a:bodyPr wrap="square" rtlCol="0" anchor="ctr" anchorCtr="0">
            <a:noAutofit/>
          </a:bodyPr>
          <a:lstStyle/>
          <a:p>
            <a:pPr indent="0">
              <a:lnSpc>
                <a:spcPct val="130000"/>
              </a:lnSpc>
              <a:spcBef>
                <a:spcPts val="0"/>
              </a:spcBef>
              <a:spcAft>
                <a:spcPts val="0"/>
              </a:spcAft>
              <a:buFont typeface="Arial" panose="020B0604020202020204" pitchFamily="34" charset="0"/>
              <a:buNone/>
            </a:pPr>
            <a:r>
              <a:rPr lang="zh-CN" altLang="en-US" sz="1200" b="1" dirty="0">
                <a:solidFill>
                  <a:srgbClr val="FF0000"/>
                </a:solidFill>
                <a:latin typeface="微软雅黑" panose="020B0503020204020204" charset="-122"/>
                <a:ea typeface="微软雅黑" panose="020B0503020204020204" charset="-122"/>
                <a:sym typeface="+mn-ea"/>
              </a:rPr>
              <a:t>症结：</a:t>
            </a:r>
            <a:endParaRPr lang="zh-CN" altLang="en-US" sz="1200" b="1" dirty="0">
              <a:solidFill>
                <a:srgbClr val="FF0000"/>
              </a:solidFill>
              <a:latin typeface="微软雅黑" panose="020B0503020204020204" charset="-122"/>
              <a:ea typeface="微软雅黑" panose="020B0503020204020204" charset="-122"/>
              <a:sym typeface="+mn-ea"/>
            </a:endParaRPr>
          </a:p>
          <a:p>
            <a:pPr indent="0">
              <a:lnSpc>
                <a:spcPct val="130000"/>
              </a:lnSpc>
              <a:spcBef>
                <a:spcPts val="0"/>
              </a:spcBef>
              <a:spcAft>
                <a:spcPts val="0"/>
              </a:spcAft>
              <a:buFont typeface="Arial" panose="020B0604020202020204" pitchFamily="34" charset="0"/>
              <a:buNone/>
            </a:pPr>
            <a:r>
              <a:rPr lang="en-US" altLang="zh-CN" sz="1200" b="1" dirty="0">
                <a:solidFill>
                  <a:schemeClr val="tx1"/>
                </a:solidFill>
                <a:latin typeface="微软雅黑" panose="020B0503020204020204" charset="-122"/>
                <a:ea typeface="微软雅黑" panose="020B0503020204020204" charset="-122"/>
                <a:sym typeface="+mn-ea"/>
              </a:rPr>
              <a:t>1</a:t>
            </a:r>
            <a:r>
              <a:rPr lang="zh-CN" altLang="en-US" sz="1200" b="1" dirty="0">
                <a:solidFill>
                  <a:schemeClr val="tx1"/>
                </a:solidFill>
                <a:latin typeface="微软雅黑" panose="020B0503020204020204" charset="-122"/>
                <a:ea typeface="微软雅黑" panose="020B0503020204020204" charset="-122"/>
                <a:sym typeface="+mn-ea"/>
              </a:rPr>
              <a:t>、十助服务补贴需要系统监控</a:t>
            </a:r>
            <a:endParaRPr lang="zh-CN" altLang="en-US" sz="1200" b="1" dirty="0">
              <a:solidFill>
                <a:schemeClr val="tx1"/>
              </a:solidFill>
              <a:latin typeface="微软雅黑" panose="020B0503020204020204" charset="-122"/>
              <a:ea typeface="微软雅黑" panose="020B0503020204020204" charset="-122"/>
              <a:sym typeface="+mn-ea"/>
            </a:endParaRPr>
          </a:p>
          <a:p>
            <a:pPr indent="0">
              <a:lnSpc>
                <a:spcPct val="130000"/>
              </a:lnSpc>
              <a:spcBef>
                <a:spcPts val="0"/>
              </a:spcBef>
              <a:spcAft>
                <a:spcPts val="0"/>
              </a:spcAft>
              <a:buFont typeface="Arial" panose="020B0604020202020204" pitchFamily="34" charset="0"/>
              <a:buNone/>
            </a:pPr>
            <a:r>
              <a:rPr lang="en-US" altLang="zh-CN" sz="1200" b="1" dirty="0">
                <a:solidFill>
                  <a:schemeClr val="tx1"/>
                </a:solidFill>
                <a:latin typeface="微软雅黑" panose="020B0503020204020204" charset="-122"/>
                <a:ea typeface="微软雅黑" panose="020B0503020204020204" charset="-122"/>
                <a:sym typeface="+mn-ea"/>
              </a:rPr>
              <a:t>2</a:t>
            </a:r>
            <a:r>
              <a:rPr lang="zh-CN" altLang="en-US" sz="1200" b="1" dirty="0">
                <a:solidFill>
                  <a:schemeClr val="tx1"/>
                </a:solidFill>
                <a:latin typeface="微软雅黑" panose="020B0503020204020204" charset="-122"/>
                <a:ea typeface="微软雅黑" panose="020B0503020204020204" charset="-122"/>
                <a:sym typeface="+mn-ea"/>
              </a:rPr>
              <a:t>、产业链条长，</a:t>
            </a:r>
            <a:r>
              <a:rPr lang="zh-CN" altLang="en-US" sz="1200" b="1" dirty="0">
                <a:latin typeface="微软雅黑" panose="020B0503020204020204" charset="-122"/>
                <a:ea typeface="微软雅黑" panose="020B0503020204020204" charset="-122"/>
                <a:sym typeface="+mn-ea"/>
              </a:rPr>
              <a:t>涉及家政、护工、社区、金融、医疗、社区服务等产业，但上下游产业缺少生态聚合。</a:t>
            </a:r>
            <a:endParaRPr lang="zh-CN" altLang="en-US" sz="1200" b="1" dirty="0">
              <a:solidFill>
                <a:schemeClr val="tx1"/>
              </a:solidFill>
              <a:latin typeface="微软雅黑" panose="020B0503020204020204" charset="-122"/>
              <a:ea typeface="微软雅黑" panose="020B0503020204020204" charset="-122"/>
              <a:sym typeface="+mn-ea"/>
            </a:endParaRPr>
          </a:p>
        </p:txBody>
      </p:sp>
      <p:sp>
        <p:nvSpPr>
          <p:cNvPr id="7" name="文本框 6"/>
          <p:cNvSpPr txBox="1"/>
          <p:nvPr/>
        </p:nvSpPr>
        <p:spPr>
          <a:xfrm>
            <a:off x="8472170" y="2204508"/>
            <a:ext cx="1814195" cy="410845"/>
          </a:xfrm>
          <a:prstGeom prst="rect">
            <a:avLst/>
          </a:prstGeom>
          <a:noFill/>
        </p:spPr>
        <p:txBody>
          <a:bodyPr wrap="square" rtlCol="0">
            <a:spAutoFit/>
          </a:bodyPr>
          <a:lstStyle/>
          <a:p>
            <a:pPr algn="ctr">
              <a:lnSpc>
                <a:spcPct val="130000"/>
              </a:lnSpc>
              <a:spcBef>
                <a:spcPts val="0"/>
              </a:spcBef>
              <a:spcAft>
                <a:spcPts val="0"/>
              </a:spcAft>
            </a:pPr>
            <a:r>
              <a:rPr lang="zh-CN" sz="1600" b="1" dirty="0">
                <a:solidFill>
                  <a:srgbClr val="FF0000"/>
                </a:solidFill>
                <a:latin typeface="微软雅黑" panose="020B0503020204020204" charset="-122"/>
                <a:ea typeface="微软雅黑" panose="020B0503020204020204" charset="-122"/>
                <a:sym typeface="+mn-ea"/>
              </a:rPr>
              <a:t>居家助老服务平台</a:t>
            </a:r>
            <a:endParaRPr lang="zh-CN" sz="1600" b="1" dirty="0">
              <a:solidFill>
                <a:srgbClr val="FF0000"/>
              </a:solidFill>
              <a:latin typeface="微软雅黑" panose="020B0503020204020204" charset="-122"/>
              <a:ea typeface="微软雅黑" panose="020B0503020204020204" charset="-122"/>
              <a:sym typeface="+mn-ea"/>
            </a:endParaRPr>
          </a:p>
        </p:txBody>
      </p:sp>
      <p:sp>
        <p:nvSpPr>
          <p:cNvPr id="8" name="右箭头 7"/>
          <p:cNvSpPr/>
          <p:nvPr/>
        </p:nvSpPr>
        <p:spPr>
          <a:xfrm>
            <a:off x="7360285" y="2818553"/>
            <a:ext cx="287655" cy="3594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47980" y="2326428"/>
            <a:ext cx="912495" cy="1302385"/>
          </a:xfrm>
          <a:prstGeom prst="rect">
            <a:avLst/>
          </a:prstGeom>
          <a:solidFill>
            <a:srgbClr val="3D7FCF"/>
          </a:solidFill>
          <a:ln>
            <a:noFill/>
            <a:prstDash val="dashDot"/>
          </a:ln>
        </p:spPr>
        <p:txBody>
          <a:bodyPr wrap="square" rtlCol="0" anchor="ctr" anchorCtr="0">
            <a:noAutofit/>
          </a:bodyPr>
          <a:lstStyle/>
          <a:p>
            <a:pPr indent="0" algn="ctr">
              <a:lnSpc>
                <a:spcPct val="130000"/>
              </a:lnSpc>
              <a:spcBef>
                <a:spcPts val="0"/>
              </a:spcBef>
              <a:spcAft>
                <a:spcPts val="0"/>
              </a:spcAft>
              <a:buFont typeface="Arial" panose="020B0604020202020204" pitchFamily="34" charset="0"/>
              <a:buNone/>
            </a:pPr>
            <a:r>
              <a:rPr lang="zh-CN" altLang="en-US" sz="1400" b="1" dirty="0">
                <a:solidFill>
                  <a:schemeClr val="bg1"/>
                </a:solidFill>
                <a:latin typeface="微软雅黑" panose="020B0503020204020204" charset="-122"/>
                <a:ea typeface="微软雅黑" panose="020B0503020204020204" charset="-122"/>
                <a:sym typeface="+mn-ea"/>
              </a:rPr>
              <a:t>完善社区居家</a:t>
            </a:r>
            <a:r>
              <a:rPr lang="en-US" altLang="zh-CN" sz="1400" b="1" dirty="0">
                <a:solidFill>
                  <a:schemeClr val="bg1"/>
                </a:solidFill>
                <a:latin typeface="微软雅黑" panose="020B0503020204020204" charset="-122"/>
                <a:ea typeface="微软雅黑" panose="020B0503020204020204" charset="-122"/>
                <a:sym typeface="+mn-ea"/>
              </a:rPr>
              <a:t>“</a:t>
            </a:r>
            <a:r>
              <a:rPr lang="zh-CN" altLang="en-US" sz="1400" b="1" dirty="0">
                <a:solidFill>
                  <a:schemeClr val="bg1"/>
                </a:solidFill>
                <a:latin typeface="微软雅黑" panose="020B0503020204020204" charset="-122"/>
                <a:ea typeface="微软雅黑" panose="020B0503020204020204" charset="-122"/>
                <a:sym typeface="+mn-ea"/>
              </a:rPr>
              <a:t>十助</a:t>
            </a:r>
            <a:r>
              <a:rPr lang="en-US" altLang="zh-CN" sz="1400" b="1" dirty="0">
                <a:solidFill>
                  <a:schemeClr val="bg1"/>
                </a:solidFill>
                <a:latin typeface="微软雅黑" panose="020B0503020204020204" charset="-122"/>
                <a:ea typeface="微软雅黑" panose="020B0503020204020204" charset="-122"/>
                <a:sym typeface="+mn-ea"/>
              </a:rPr>
              <a:t>”</a:t>
            </a:r>
            <a:r>
              <a:rPr lang="zh-CN" altLang="en-US" sz="1400" b="1" dirty="0">
                <a:solidFill>
                  <a:schemeClr val="bg1"/>
                </a:solidFill>
                <a:latin typeface="微软雅黑" panose="020B0503020204020204" charset="-122"/>
                <a:ea typeface="微软雅黑" panose="020B0503020204020204" charset="-122"/>
                <a:sym typeface="+mn-ea"/>
              </a:rPr>
              <a:t>服务</a:t>
            </a:r>
            <a:endParaRPr lang="zh-CN" altLang="en-US" sz="1400" b="1" dirty="0">
              <a:solidFill>
                <a:schemeClr val="bg1"/>
              </a:solidFill>
              <a:latin typeface="微软雅黑" panose="020B0503020204020204" charset="-122"/>
              <a:ea typeface="微软雅黑" panose="020B0503020204020204" charset="-122"/>
              <a:sym typeface="+mn-ea"/>
            </a:endParaRPr>
          </a:p>
        </p:txBody>
      </p:sp>
      <p:sp>
        <p:nvSpPr>
          <p:cNvPr id="10" name="文本框 9"/>
          <p:cNvSpPr txBox="1"/>
          <p:nvPr/>
        </p:nvSpPr>
        <p:spPr>
          <a:xfrm>
            <a:off x="7743825" y="2671233"/>
            <a:ext cx="3510915" cy="570865"/>
          </a:xfrm>
          <a:prstGeom prst="rect">
            <a:avLst/>
          </a:prstGeom>
          <a:noFill/>
        </p:spPr>
        <p:txBody>
          <a:bodyPr wrap="square" rtlCol="0">
            <a:spAutoFit/>
          </a:bodyPr>
          <a:lstStyle/>
          <a:p>
            <a:pPr>
              <a:lnSpc>
                <a:spcPct val="130000"/>
              </a:lnSpc>
              <a:spcBef>
                <a:spcPts val="0"/>
              </a:spcBef>
              <a:spcAft>
                <a:spcPts val="0"/>
              </a:spcAft>
            </a:pPr>
            <a:r>
              <a:rPr lang="en-US" altLang="zh-CN" sz="1200" b="1" dirty="0">
                <a:solidFill>
                  <a:srgbClr val="3D7FCF"/>
                </a:solidFill>
                <a:latin typeface="微软雅黑" panose="020B0503020204020204" charset="-122"/>
                <a:ea typeface="微软雅黑" panose="020B0503020204020204" charset="-122"/>
                <a:sym typeface="+mn-ea"/>
              </a:rPr>
              <a:t>——</a:t>
            </a:r>
            <a:r>
              <a:rPr lang="zh-CN" altLang="en-US" sz="1200" b="1" dirty="0">
                <a:solidFill>
                  <a:srgbClr val="3D7FCF"/>
                </a:solidFill>
                <a:latin typeface="微软雅黑" panose="020B0503020204020204" charset="-122"/>
                <a:ea typeface="微软雅黑" panose="020B0503020204020204" charset="-122"/>
                <a:sym typeface="+mn-ea"/>
              </a:rPr>
              <a:t>新生态：</a:t>
            </a:r>
            <a:r>
              <a:rPr lang="zh-CN" altLang="en-US" sz="1200" b="1" dirty="0">
                <a:solidFill>
                  <a:schemeClr val="tx1"/>
                </a:solidFill>
                <a:latin typeface="微软雅黑" panose="020B0503020204020204" charset="-122"/>
                <a:ea typeface="微软雅黑" panose="020B0503020204020204" charset="-122"/>
                <a:sym typeface="+mn-ea"/>
              </a:rPr>
              <a:t>平台聚合生态链，提供客户一键便捷服务，能创造一加一大于二的效果</a:t>
            </a:r>
            <a:endParaRPr lang="zh-CN" altLang="en-US" sz="1200" b="1" dirty="0">
              <a:solidFill>
                <a:schemeClr val="tx1"/>
              </a:solidFill>
              <a:latin typeface="微软雅黑" panose="020B0503020204020204" charset="-122"/>
              <a:ea typeface="微软雅黑" panose="020B0503020204020204" charset="-122"/>
              <a:sym typeface="+mn-ea"/>
            </a:endParaRPr>
          </a:p>
        </p:txBody>
      </p:sp>
      <p:sp>
        <p:nvSpPr>
          <p:cNvPr id="11" name="文本框 10"/>
          <p:cNvSpPr txBox="1"/>
          <p:nvPr/>
        </p:nvSpPr>
        <p:spPr>
          <a:xfrm>
            <a:off x="4823460" y="4076488"/>
            <a:ext cx="2395220" cy="1898015"/>
          </a:xfrm>
          <a:prstGeom prst="rect">
            <a:avLst/>
          </a:prstGeom>
          <a:solidFill>
            <a:schemeClr val="accent1">
              <a:lumMod val="20000"/>
              <a:lumOff val="80000"/>
            </a:schemeClr>
          </a:solidFill>
          <a:ln>
            <a:noFill/>
            <a:prstDash val="dashDot"/>
          </a:ln>
        </p:spPr>
        <p:txBody>
          <a:bodyPr wrap="square" rtlCol="0" anchor="ctr" anchorCtr="0">
            <a:noAutofit/>
          </a:bodyPr>
          <a:lstStyle/>
          <a:p>
            <a:pPr indent="0">
              <a:lnSpc>
                <a:spcPct val="130000"/>
              </a:lnSpc>
              <a:spcBef>
                <a:spcPts val="0"/>
              </a:spcBef>
              <a:spcAft>
                <a:spcPts val="0"/>
              </a:spcAft>
              <a:buFont typeface="Arial" panose="020B0604020202020204" pitchFamily="34" charset="0"/>
              <a:buNone/>
            </a:pPr>
            <a:r>
              <a:rPr lang="zh-CN" altLang="en-US" sz="1200" b="1" dirty="0">
                <a:solidFill>
                  <a:srgbClr val="FF0000"/>
                </a:solidFill>
                <a:latin typeface="微软雅黑" panose="020B0503020204020204" charset="-122"/>
                <a:ea typeface="微软雅黑" panose="020B0503020204020204" charset="-122"/>
                <a:sym typeface="+mn-ea"/>
              </a:rPr>
              <a:t>症结：</a:t>
            </a:r>
            <a:endParaRPr lang="zh-CN" altLang="en-US" sz="1200" b="1" dirty="0">
              <a:solidFill>
                <a:srgbClr val="FF0000"/>
              </a:solidFill>
              <a:latin typeface="微软雅黑" panose="020B0503020204020204" charset="-122"/>
              <a:ea typeface="微软雅黑" panose="020B0503020204020204" charset="-122"/>
              <a:sym typeface="+mn-ea"/>
            </a:endParaRPr>
          </a:p>
          <a:p>
            <a:pPr indent="0" algn="l" defTabSz="914400">
              <a:lnSpc>
                <a:spcPct val="130000"/>
              </a:lnSpc>
              <a:spcBef>
                <a:spcPts val="0"/>
              </a:spcBef>
              <a:spcAft>
                <a:spcPts val="0"/>
              </a:spcAft>
              <a:buClrTx/>
              <a:buSzTx/>
              <a:buFont typeface="Arial" panose="020B0604020202020204" pitchFamily="34" charset="0"/>
              <a:buNone/>
            </a:pPr>
            <a:r>
              <a:rPr lang="zh-CN" altLang="en-US" sz="1200" b="1" dirty="0">
                <a:solidFill>
                  <a:schemeClr val="tx1"/>
                </a:solidFill>
                <a:latin typeface="微软雅黑" panose="020B0503020204020204" charset="-122"/>
                <a:ea typeface="微软雅黑" panose="020B0503020204020204" charset="-122"/>
                <a:sym typeface="+mn-ea"/>
              </a:rPr>
              <a:t>1、</a:t>
            </a:r>
            <a:r>
              <a:rPr lang="zh-CN" altLang="en-US" sz="1200" b="1" dirty="0">
                <a:latin typeface="微软雅黑" panose="020B0503020204020204" charset="-122"/>
                <a:ea typeface="微软雅黑" panose="020B0503020204020204" charset="-122"/>
                <a:sym typeface="+mn-ea"/>
              </a:rPr>
              <a:t>养老行业重机构轻居家状态未改变，急需完善居家养老运营模式；</a:t>
            </a:r>
            <a:endParaRPr lang="zh-CN" altLang="en-US" sz="1200" b="1" dirty="0">
              <a:latin typeface="微软雅黑" panose="020B0503020204020204" charset="-122"/>
              <a:ea typeface="微软雅黑" panose="020B0503020204020204" charset="-122"/>
              <a:sym typeface="+mn-ea"/>
            </a:endParaRPr>
          </a:p>
          <a:p>
            <a:pPr indent="0">
              <a:lnSpc>
                <a:spcPct val="130000"/>
              </a:lnSpc>
              <a:spcBef>
                <a:spcPts val="0"/>
              </a:spcBef>
              <a:spcAft>
                <a:spcPts val="0"/>
              </a:spcAft>
              <a:buFont typeface="Arial" panose="020B0604020202020204" pitchFamily="34" charset="0"/>
              <a:buNone/>
            </a:pPr>
            <a:r>
              <a:rPr lang="en-US" altLang="zh-CN" sz="1200" b="1" dirty="0">
                <a:solidFill>
                  <a:schemeClr val="tx1"/>
                </a:solidFill>
                <a:latin typeface="微软雅黑" panose="020B0503020204020204" charset="-122"/>
                <a:ea typeface="微软雅黑" panose="020B0503020204020204" charset="-122"/>
                <a:sym typeface="+mn-ea"/>
              </a:rPr>
              <a:t>2</a:t>
            </a:r>
            <a:r>
              <a:rPr lang="zh-CN" altLang="en-US" sz="1200" b="1" dirty="0">
                <a:solidFill>
                  <a:schemeClr val="tx1"/>
                </a:solidFill>
                <a:latin typeface="微软雅黑" panose="020B0503020204020204" charset="-122"/>
                <a:ea typeface="微软雅黑" panose="020B0503020204020204" charset="-122"/>
                <a:sym typeface="+mn-ea"/>
              </a:rPr>
              <a:t>、</a:t>
            </a:r>
            <a:r>
              <a:rPr lang="zh-CN" altLang="en-US" sz="1200" b="1" dirty="0">
                <a:latin typeface="微软雅黑" panose="020B0503020204020204" charset="-122"/>
                <a:ea typeface="微软雅黑" panose="020B0503020204020204" charset="-122"/>
                <a:sym typeface="+mn-ea"/>
              </a:rPr>
              <a:t>居家和社区</a:t>
            </a:r>
            <a:r>
              <a:rPr lang="zh-CN" sz="1200" b="1" dirty="0">
                <a:latin typeface="微软雅黑" panose="020B0503020204020204" charset="-122"/>
                <a:ea typeface="微软雅黑" panose="020B0503020204020204" charset="-122"/>
                <a:sym typeface="+mn-ea"/>
              </a:rPr>
              <a:t>养老机构造血能力不足，依赖政府投入，服务内容单一。</a:t>
            </a:r>
            <a:endParaRPr lang="zh-CN" altLang="en-US" sz="1200" b="1" dirty="0">
              <a:solidFill>
                <a:schemeClr val="tx1"/>
              </a:solidFill>
              <a:latin typeface="微软雅黑" panose="020B0503020204020204" charset="-122"/>
              <a:ea typeface="微软雅黑" panose="020B0503020204020204" charset="-122"/>
              <a:sym typeface="+mn-ea"/>
            </a:endParaRPr>
          </a:p>
        </p:txBody>
      </p:sp>
      <p:sp>
        <p:nvSpPr>
          <p:cNvPr id="12" name="文本框 11"/>
          <p:cNvSpPr txBox="1"/>
          <p:nvPr/>
        </p:nvSpPr>
        <p:spPr>
          <a:xfrm>
            <a:off x="8330565" y="3845348"/>
            <a:ext cx="2015490" cy="410845"/>
          </a:xfrm>
          <a:prstGeom prst="rect">
            <a:avLst/>
          </a:prstGeom>
          <a:noFill/>
        </p:spPr>
        <p:txBody>
          <a:bodyPr wrap="square" rtlCol="0">
            <a:spAutoFit/>
          </a:bodyPr>
          <a:lstStyle/>
          <a:p>
            <a:pPr algn="ctr">
              <a:lnSpc>
                <a:spcPct val="130000"/>
              </a:lnSpc>
              <a:spcBef>
                <a:spcPts val="0"/>
              </a:spcBef>
              <a:spcAft>
                <a:spcPts val="0"/>
              </a:spcAft>
            </a:pPr>
            <a:r>
              <a:rPr lang="zh-CN" sz="1600" b="1" dirty="0">
                <a:solidFill>
                  <a:srgbClr val="FF0000"/>
                </a:solidFill>
                <a:latin typeface="微软雅黑" panose="020B0503020204020204" charset="-122"/>
                <a:ea typeface="微软雅黑" panose="020B0503020204020204" charset="-122"/>
                <a:sym typeface="+mn-ea"/>
              </a:rPr>
              <a:t>智慧健康养老平台</a:t>
            </a:r>
            <a:endParaRPr lang="zh-CN" sz="1600" b="1" dirty="0">
              <a:solidFill>
                <a:srgbClr val="FF0000"/>
              </a:solidFill>
              <a:latin typeface="微软雅黑" panose="020B0503020204020204" charset="-122"/>
              <a:ea typeface="微软雅黑" panose="020B0503020204020204" charset="-122"/>
              <a:sym typeface="+mn-ea"/>
            </a:endParaRPr>
          </a:p>
        </p:txBody>
      </p:sp>
      <p:sp>
        <p:nvSpPr>
          <p:cNvPr id="13" name="右箭头 12"/>
          <p:cNvSpPr/>
          <p:nvPr/>
        </p:nvSpPr>
        <p:spPr>
          <a:xfrm>
            <a:off x="7332980" y="4846108"/>
            <a:ext cx="287655" cy="3594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686040" y="4205393"/>
            <a:ext cx="3568700" cy="1769745"/>
          </a:xfrm>
          <a:prstGeom prst="rect">
            <a:avLst/>
          </a:prstGeom>
          <a:noFill/>
        </p:spPr>
        <p:txBody>
          <a:bodyPr wrap="square" rtlCol="0">
            <a:spAutoFit/>
          </a:bodyPr>
          <a:lstStyle/>
          <a:p>
            <a:pPr>
              <a:lnSpc>
                <a:spcPct val="130000"/>
              </a:lnSpc>
              <a:spcBef>
                <a:spcPts val="0"/>
              </a:spcBef>
              <a:spcAft>
                <a:spcPts val="0"/>
              </a:spcAft>
            </a:pPr>
            <a:r>
              <a:rPr lang="en-US" altLang="zh-CN" sz="1200" b="1" dirty="0">
                <a:solidFill>
                  <a:srgbClr val="3D7FCF"/>
                </a:solidFill>
                <a:latin typeface="微软雅黑" panose="020B0503020204020204" charset="-122"/>
                <a:ea typeface="微软雅黑" panose="020B0503020204020204" charset="-122"/>
                <a:sym typeface="+mn-ea"/>
              </a:rPr>
              <a:t>——</a:t>
            </a:r>
            <a:r>
              <a:rPr lang="zh-CN" altLang="en-US" sz="1200" b="1" dirty="0">
                <a:solidFill>
                  <a:srgbClr val="3D7FCF"/>
                </a:solidFill>
                <a:latin typeface="微软雅黑" panose="020B0503020204020204" charset="-122"/>
                <a:ea typeface="微软雅黑" panose="020B0503020204020204" charset="-122"/>
                <a:sym typeface="+mn-ea"/>
              </a:rPr>
              <a:t>新技术：</a:t>
            </a:r>
            <a:r>
              <a:rPr lang="zh-CN" altLang="en-US" sz="1200" b="1" dirty="0">
                <a:latin typeface="微软雅黑" panose="020B0503020204020204" charset="-122"/>
                <a:ea typeface="微软雅黑" panose="020B0503020204020204" charset="-122"/>
                <a:sym typeface="+mn-ea"/>
              </a:rPr>
              <a:t>一键呼叫、跌倒监测、日常监测心率血压、实时定位等智能终端设备、</a:t>
            </a:r>
            <a:r>
              <a:rPr lang="zh-CN" altLang="en-US" sz="1200" b="1" dirty="0">
                <a:solidFill>
                  <a:schemeClr val="tx1"/>
                </a:solidFill>
                <a:latin typeface="微软雅黑" panose="020B0503020204020204" charset="-122"/>
                <a:ea typeface="微软雅黑" panose="020B0503020204020204" charset="-122"/>
                <a:sym typeface="+mn-ea"/>
              </a:rPr>
              <a:t>健康档案及</a:t>
            </a:r>
            <a:r>
              <a:rPr lang="en-US" altLang="zh-CN" sz="1200" b="1" dirty="0">
                <a:solidFill>
                  <a:schemeClr val="tx1"/>
                </a:solidFill>
                <a:latin typeface="微软雅黑" panose="020B0503020204020204" charset="-122"/>
                <a:ea typeface="微软雅黑" panose="020B0503020204020204" charset="-122"/>
                <a:sym typeface="+mn-ea"/>
              </a:rPr>
              <a:t>AI</a:t>
            </a:r>
            <a:r>
              <a:rPr lang="zh-CN" altLang="en-US" sz="1200" b="1" dirty="0">
                <a:solidFill>
                  <a:schemeClr val="tx1"/>
                </a:solidFill>
                <a:latin typeface="微软雅黑" panose="020B0503020204020204" charset="-122"/>
                <a:ea typeface="微软雅黑" panose="020B0503020204020204" charset="-122"/>
                <a:sym typeface="+mn-ea"/>
              </a:rPr>
              <a:t>赋能，解决居家养老服务一对多服务难题，提升机构造血能力。</a:t>
            </a:r>
            <a:endParaRPr lang="zh-CN" altLang="en-US" sz="1200" b="1" dirty="0">
              <a:solidFill>
                <a:schemeClr val="tx1"/>
              </a:solidFill>
              <a:latin typeface="微软雅黑" panose="020B0503020204020204" charset="-122"/>
              <a:ea typeface="微软雅黑" panose="020B0503020204020204" charset="-122"/>
              <a:sym typeface="+mn-ea"/>
            </a:endParaRPr>
          </a:p>
          <a:p>
            <a:pPr>
              <a:lnSpc>
                <a:spcPct val="130000"/>
              </a:lnSpc>
              <a:spcBef>
                <a:spcPts val="0"/>
              </a:spcBef>
              <a:spcAft>
                <a:spcPts val="0"/>
              </a:spcAft>
            </a:pPr>
            <a:r>
              <a:rPr lang="en-US" altLang="zh-CN" sz="1200" b="1" dirty="0">
                <a:solidFill>
                  <a:srgbClr val="3D7FCF"/>
                </a:solidFill>
                <a:latin typeface="微软雅黑" panose="020B0503020204020204" charset="-122"/>
                <a:ea typeface="微软雅黑" panose="020B0503020204020204" charset="-122"/>
                <a:sym typeface="+mn-ea"/>
              </a:rPr>
              <a:t>——</a:t>
            </a:r>
            <a:r>
              <a:rPr lang="zh-CN" altLang="en-US" sz="1200" b="1" dirty="0">
                <a:solidFill>
                  <a:srgbClr val="3D7FCF"/>
                </a:solidFill>
                <a:latin typeface="微软雅黑" panose="020B0503020204020204" charset="-122"/>
                <a:ea typeface="微软雅黑" panose="020B0503020204020204" charset="-122"/>
                <a:sym typeface="+mn-ea"/>
              </a:rPr>
              <a:t>新模式：</a:t>
            </a:r>
            <a:r>
              <a:rPr lang="zh-CN" altLang="en-US" sz="1200" b="1" dirty="0">
                <a:solidFill>
                  <a:schemeClr val="tx1"/>
                </a:solidFill>
                <a:latin typeface="微软雅黑" panose="020B0503020204020204" charset="-122"/>
                <a:ea typeface="微软雅黑" panose="020B0503020204020204" charset="-122"/>
                <a:sym typeface="+mn-ea"/>
              </a:rPr>
              <a:t>探索</a:t>
            </a:r>
            <a:r>
              <a:rPr lang="en-US" altLang="zh-CN" sz="1200" b="1" dirty="0">
                <a:solidFill>
                  <a:schemeClr val="tx1"/>
                </a:solidFill>
                <a:latin typeface="微软雅黑" panose="020B0503020204020204" charset="-122"/>
                <a:ea typeface="微软雅黑" panose="020B0503020204020204" charset="-122"/>
                <a:sym typeface="+mn-ea"/>
              </a:rPr>
              <a:t>“</a:t>
            </a:r>
            <a:r>
              <a:rPr lang="zh-CN" altLang="en-US" sz="1200" b="1" dirty="0">
                <a:solidFill>
                  <a:schemeClr val="tx1"/>
                </a:solidFill>
                <a:latin typeface="微软雅黑" panose="020B0503020204020204" charset="-122"/>
                <a:ea typeface="微软雅黑" panose="020B0503020204020204" charset="-122"/>
                <a:sym typeface="+mn-ea"/>
              </a:rPr>
              <a:t>政</a:t>
            </a:r>
            <a:r>
              <a:rPr lang="zh-CN" altLang="en-US" sz="1200" b="1" dirty="0">
                <a:latin typeface="微软雅黑" panose="020B0503020204020204" charset="-122"/>
                <a:ea typeface="微软雅黑" panose="020B0503020204020204" charset="-122"/>
                <a:sym typeface="+mn-ea"/>
              </a:rPr>
              <a:t>府出一点、移动补一点、用户出一点”商务模式，提升居家社区养老机构新造血能力。</a:t>
            </a:r>
            <a:endParaRPr lang="en-US" altLang="zh-CN" sz="1200" b="1" dirty="0">
              <a:solidFill>
                <a:schemeClr val="tx1"/>
              </a:solidFill>
              <a:latin typeface="微软雅黑" panose="020B0503020204020204" charset="-122"/>
              <a:ea typeface="微软雅黑" panose="020B0503020204020204" charset="-122"/>
              <a:sym typeface="+mn-ea"/>
            </a:endParaRPr>
          </a:p>
        </p:txBody>
      </p:sp>
      <p:sp>
        <p:nvSpPr>
          <p:cNvPr id="15" name="文本框 14"/>
          <p:cNvSpPr txBox="1"/>
          <p:nvPr/>
        </p:nvSpPr>
        <p:spPr>
          <a:xfrm>
            <a:off x="347980" y="4060613"/>
            <a:ext cx="912495" cy="1899285"/>
          </a:xfrm>
          <a:prstGeom prst="rect">
            <a:avLst/>
          </a:prstGeom>
          <a:solidFill>
            <a:srgbClr val="3D7FCF"/>
          </a:solidFill>
          <a:ln>
            <a:noFill/>
            <a:prstDash val="dashDot"/>
          </a:ln>
        </p:spPr>
        <p:txBody>
          <a:bodyPr wrap="square" rtlCol="0" anchor="ctr" anchorCtr="0">
            <a:noAutofit/>
          </a:bodyPr>
          <a:lstStyle/>
          <a:p>
            <a:pPr indent="0" algn="ctr">
              <a:lnSpc>
                <a:spcPct val="130000"/>
              </a:lnSpc>
              <a:spcBef>
                <a:spcPts val="0"/>
              </a:spcBef>
              <a:spcAft>
                <a:spcPts val="0"/>
              </a:spcAft>
              <a:buFont typeface="Arial" panose="020B0604020202020204" pitchFamily="34" charset="0"/>
              <a:buNone/>
            </a:pPr>
            <a:r>
              <a:rPr lang="zh-CN" altLang="en-US" sz="1400" b="1" dirty="0">
                <a:solidFill>
                  <a:schemeClr val="bg1"/>
                </a:solidFill>
                <a:latin typeface="微软雅黑" panose="020B0503020204020204" charset="-122"/>
                <a:ea typeface="微软雅黑" panose="020B0503020204020204" charset="-122"/>
                <a:sym typeface="+mn-ea"/>
              </a:rPr>
              <a:t>互联网</a:t>
            </a:r>
            <a:r>
              <a:rPr lang="en-US" altLang="zh-CN" sz="1400" b="1" dirty="0">
                <a:solidFill>
                  <a:schemeClr val="bg1"/>
                </a:solidFill>
                <a:latin typeface="微软雅黑" panose="020B0503020204020204" charset="-122"/>
                <a:ea typeface="微软雅黑" panose="020B0503020204020204" charset="-122"/>
                <a:sym typeface="+mn-ea"/>
              </a:rPr>
              <a:t>+</a:t>
            </a:r>
            <a:r>
              <a:rPr lang="zh-CN" altLang="en-US" sz="1400" b="1" dirty="0">
                <a:solidFill>
                  <a:schemeClr val="bg1"/>
                </a:solidFill>
                <a:latin typeface="微软雅黑" panose="020B0503020204020204" charset="-122"/>
                <a:ea typeface="微软雅黑" panose="020B0503020204020204" charset="-122"/>
                <a:sym typeface="+mn-ea"/>
              </a:rPr>
              <a:t>智慧健康养老平台及床位</a:t>
            </a:r>
            <a:endParaRPr lang="zh-CN" altLang="en-US" sz="1400" b="1" dirty="0">
              <a:solidFill>
                <a:schemeClr val="bg1"/>
              </a:solidFill>
              <a:latin typeface="微软雅黑" panose="020B0503020204020204" charset="-122"/>
              <a:ea typeface="微软雅黑" panose="020B0503020204020204" charset="-122"/>
              <a:sym typeface="+mn-ea"/>
            </a:endParaRPr>
          </a:p>
        </p:txBody>
      </p:sp>
      <p:cxnSp>
        <p:nvCxnSpPr>
          <p:cNvPr id="16" name="直接连接符 15"/>
          <p:cNvCxnSpPr/>
          <p:nvPr/>
        </p:nvCxnSpPr>
        <p:spPr>
          <a:xfrm flipV="1">
            <a:off x="713740" y="3903133"/>
            <a:ext cx="10219055" cy="37465"/>
          </a:xfrm>
          <a:prstGeom prst="line">
            <a:avLst/>
          </a:prstGeom>
          <a:ln w="127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355725" y="4131098"/>
            <a:ext cx="3176270" cy="1918335"/>
          </a:xfrm>
          <a:prstGeom prst="rect">
            <a:avLst/>
          </a:prstGeom>
          <a:noFill/>
        </p:spPr>
        <p:txBody>
          <a:bodyPr wrap="square" rtlCol="0">
            <a:noAutofit/>
          </a:bodyPr>
          <a:lstStyle/>
          <a:p>
            <a:pPr>
              <a:lnSpc>
                <a:spcPct val="130000"/>
              </a:lnSpc>
              <a:spcBef>
                <a:spcPts val="0"/>
              </a:spcBef>
              <a:spcAft>
                <a:spcPts val="0"/>
              </a:spcAft>
            </a:pPr>
            <a:r>
              <a:rPr lang="zh-CN" altLang="en-US" sz="1400" b="1" dirty="0">
                <a:solidFill>
                  <a:srgbClr val="3D7FCF"/>
                </a:solidFill>
                <a:latin typeface="微软雅黑" panose="020B0503020204020204" charset="-122"/>
                <a:ea typeface="微软雅黑" panose="020B0503020204020204" charset="-122"/>
                <a:sym typeface="+mn-ea"/>
              </a:rPr>
              <a:t>希望</a:t>
            </a:r>
            <a:r>
              <a:rPr lang="en-US" altLang="zh-CN" sz="1400" b="1" dirty="0">
                <a:solidFill>
                  <a:schemeClr val="tx1"/>
                </a:solidFill>
                <a:latin typeface="微软雅黑" panose="020B0503020204020204" charset="-122"/>
                <a:ea typeface="微软雅黑" panose="020B0503020204020204" charset="-122"/>
                <a:sym typeface="+mn-ea"/>
              </a:rPr>
              <a:t>——</a:t>
            </a:r>
            <a:r>
              <a:rPr lang="zh-CN" altLang="en-US" sz="1400" b="1" dirty="0">
                <a:solidFill>
                  <a:schemeClr val="tx1"/>
                </a:solidFill>
                <a:latin typeface="微软雅黑" panose="020B0503020204020204" charset="-122"/>
                <a:ea typeface="微软雅黑" panose="020B0503020204020204" charset="-122"/>
                <a:sym typeface="+mn-ea"/>
              </a:rPr>
              <a:t>打造智慧健康养老地图，确保需求有响应</a:t>
            </a:r>
            <a:endParaRPr lang="zh-CN" altLang="en-US" sz="1400" b="1" dirty="0">
              <a:solidFill>
                <a:schemeClr val="tx1"/>
              </a:solidFill>
              <a:latin typeface="微软雅黑" panose="020B0503020204020204" charset="-122"/>
              <a:ea typeface="微软雅黑" panose="020B0503020204020204" charset="-122"/>
              <a:sym typeface="+mn-ea"/>
            </a:endParaRPr>
          </a:p>
          <a:p>
            <a:pPr>
              <a:lnSpc>
                <a:spcPct val="130000"/>
              </a:lnSpc>
              <a:spcBef>
                <a:spcPts val="0"/>
              </a:spcBef>
              <a:spcAft>
                <a:spcPts val="0"/>
              </a:spcAft>
            </a:pPr>
            <a:r>
              <a:rPr lang="zh-CN" altLang="en-US" sz="1400" b="1" dirty="0">
                <a:solidFill>
                  <a:srgbClr val="3D7FCF"/>
                </a:solidFill>
                <a:latin typeface="微软雅黑" panose="020B0503020204020204" charset="-122"/>
                <a:ea typeface="微软雅黑" panose="020B0503020204020204" charset="-122"/>
                <a:sym typeface="+mn-ea"/>
              </a:rPr>
              <a:t>实际</a:t>
            </a:r>
            <a:r>
              <a:rPr lang="en-US" altLang="zh-CN" sz="1400" b="1" dirty="0">
                <a:latin typeface="微软雅黑" panose="020B0503020204020204" charset="-122"/>
                <a:ea typeface="微软雅黑" panose="020B0503020204020204" charset="-122"/>
                <a:sym typeface="+mn-ea"/>
              </a:rPr>
              <a:t>——</a:t>
            </a:r>
            <a:r>
              <a:rPr lang="zh-CN" altLang="en-US" sz="1400" b="1" dirty="0">
                <a:latin typeface="微软雅黑" panose="020B0503020204020204" charset="-122"/>
                <a:ea typeface="微软雅黑" panose="020B0503020204020204" charset="-122"/>
                <a:sym typeface="+mn-ea"/>
              </a:rPr>
              <a:t>终端多样，虽然客户有需求，一是无法一次性投入较大成本建设信息化平台；二是平台散落，养老信息割裂，健康医疗信息难以互通</a:t>
            </a:r>
            <a:endParaRPr lang="zh-CN" altLang="en-US" sz="1400" b="1" dirty="0">
              <a:solidFill>
                <a:schemeClr val="tx1"/>
              </a:solidFill>
              <a:latin typeface="微软雅黑" panose="020B0503020204020204" charset="-122"/>
              <a:ea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8AD7A55-289F-495A-81D1-56B57649C1FD}" type="slidenum">
              <a:rPr lang="zh-CN" altLang="en-US" smtClean="0"/>
            </a:fld>
            <a:endParaRPr lang="zh-CN" altLang="en-US" dirty="0"/>
          </a:p>
        </p:txBody>
      </p:sp>
      <p:sp>
        <p:nvSpPr>
          <p:cNvPr id="4" name="矩形 3"/>
          <p:cNvSpPr/>
          <p:nvPr/>
        </p:nvSpPr>
        <p:spPr>
          <a:xfrm>
            <a:off x="338455" y="1152736"/>
            <a:ext cx="11125835" cy="11925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30000"/>
              </a:lnSpc>
              <a:buClrTx/>
              <a:buSzTx/>
              <a:buFontTx/>
            </a:pPr>
            <a:r>
              <a:rPr lang="zh-CN" altLang="en-US" sz="1600" b="1" dirty="0">
                <a:solidFill>
                  <a:schemeClr val="tx1"/>
                </a:solidFill>
                <a:latin typeface="微软雅黑" panose="020B0503020204020204" charset="-122"/>
                <a:ea typeface="微软雅黑" panose="020B0503020204020204" charset="-122"/>
                <a:sym typeface="+mn-ea"/>
              </a:rPr>
              <a:t>       数智健康推进过程中医疗资源不均衡，基层医疗水平不高；家庭医生签约率低，</a:t>
            </a:r>
            <a:r>
              <a:rPr lang="en-US" altLang="zh-CN" sz="1600" b="1" dirty="0">
                <a:solidFill>
                  <a:schemeClr val="tx1"/>
                </a:solidFill>
                <a:latin typeface="微软雅黑" panose="020B0503020204020204" charset="-122"/>
                <a:ea typeface="微软雅黑" panose="020B0503020204020204" charset="-122"/>
                <a:sym typeface="+mn-ea"/>
              </a:rPr>
              <a:t>“</a:t>
            </a:r>
            <a:r>
              <a:rPr lang="zh-CN" altLang="en-US" sz="1600" b="1" dirty="0">
                <a:solidFill>
                  <a:schemeClr val="tx1"/>
                </a:solidFill>
                <a:latin typeface="微软雅黑" panose="020B0503020204020204" charset="-122"/>
                <a:ea typeface="微软雅黑" panose="020B0503020204020204" charset="-122"/>
                <a:sym typeface="+mn-ea"/>
              </a:rPr>
              <a:t>签而不约</a:t>
            </a:r>
            <a:r>
              <a:rPr lang="en-US" altLang="zh-CN" sz="1600" b="1" dirty="0">
                <a:solidFill>
                  <a:schemeClr val="tx1"/>
                </a:solidFill>
                <a:latin typeface="微软雅黑" panose="020B0503020204020204" charset="-122"/>
                <a:ea typeface="微软雅黑" panose="020B0503020204020204" charset="-122"/>
                <a:sym typeface="+mn-ea"/>
              </a:rPr>
              <a:t>”</a:t>
            </a:r>
            <a:r>
              <a:rPr lang="zh-CN" altLang="en-US" sz="1600" b="1" dirty="0">
                <a:solidFill>
                  <a:schemeClr val="tx1"/>
                </a:solidFill>
                <a:latin typeface="微软雅黑" panose="020B0503020204020204" charset="-122"/>
                <a:ea typeface="微软雅黑" panose="020B0503020204020204" charset="-122"/>
                <a:sym typeface="+mn-ea"/>
              </a:rPr>
              <a:t>成为常态，老百姓无感知，不愿意为之付费。医卫系统之间不互通，存在数据孤岛，家庭医生工作繁重。通过AI、物联网、大数据技术注智赋能，助力AI医生、家庭医生、健康云档案、慢病管理是解决症结、行之有效的可行之路。</a:t>
            </a:r>
            <a:endParaRPr lang="zh-CN" altLang="en-US" sz="1600" b="1" dirty="0">
              <a:solidFill>
                <a:schemeClr val="tx1"/>
              </a:solidFill>
              <a:latin typeface="微软雅黑" panose="020B0503020204020204" charset="-122"/>
              <a:ea typeface="微软雅黑" panose="020B0503020204020204" charset="-122"/>
              <a:sym typeface="+mn-ea"/>
            </a:endParaRPr>
          </a:p>
        </p:txBody>
      </p:sp>
      <p:sp>
        <p:nvSpPr>
          <p:cNvPr id="5" name="文本框 4"/>
          <p:cNvSpPr txBox="1"/>
          <p:nvPr/>
        </p:nvSpPr>
        <p:spPr>
          <a:xfrm>
            <a:off x="1418590" y="3462867"/>
            <a:ext cx="2613660" cy="1209675"/>
          </a:xfrm>
          <a:prstGeom prst="rect">
            <a:avLst/>
          </a:prstGeom>
          <a:noFill/>
        </p:spPr>
        <p:txBody>
          <a:bodyPr wrap="square" rtlCol="0">
            <a:spAutoFit/>
          </a:bodyPr>
          <a:lstStyle/>
          <a:p>
            <a:pPr>
              <a:lnSpc>
                <a:spcPct val="130000"/>
              </a:lnSpc>
              <a:spcBef>
                <a:spcPts val="0"/>
              </a:spcBef>
              <a:spcAft>
                <a:spcPts val="0"/>
              </a:spcAft>
            </a:pPr>
            <a:r>
              <a:rPr lang="zh-CN" altLang="en-US" sz="1400" b="1" dirty="0">
                <a:solidFill>
                  <a:srgbClr val="3D7FCF"/>
                </a:solidFill>
                <a:latin typeface="微软雅黑" panose="020B0503020204020204" charset="-122"/>
                <a:ea typeface="微软雅黑" panose="020B0503020204020204" charset="-122"/>
                <a:sym typeface="+mn-ea"/>
              </a:rPr>
              <a:t>希望</a:t>
            </a:r>
            <a:r>
              <a:rPr lang="en-US" altLang="zh-CN" sz="1400" b="1" dirty="0">
                <a:solidFill>
                  <a:schemeClr val="tx1"/>
                </a:solidFill>
                <a:latin typeface="微软雅黑" panose="020B0503020204020204" charset="-122"/>
                <a:ea typeface="微软雅黑" panose="020B0503020204020204" charset="-122"/>
                <a:sym typeface="+mn-ea"/>
              </a:rPr>
              <a:t>——</a:t>
            </a:r>
            <a:r>
              <a:rPr lang="zh-CN" altLang="en-US" sz="1400" b="1" dirty="0">
                <a:solidFill>
                  <a:schemeClr val="tx1"/>
                </a:solidFill>
                <a:latin typeface="微软雅黑" panose="020B0503020204020204" charset="-122"/>
                <a:ea typeface="微软雅黑" panose="020B0503020204020204" charset="-122"/>
                <a:sym typeface="+mn-ea"/>
              </a:rPr>
              <a:t>家庭医生合理分诊、疾病提前干预</a:t>
            </a:r>
            <a:endParaRPr lang="zh-CN" altLang="en-US" sz="1400" b="1" dirty="0">
              <a:solidFill>
                <a:schemeClr val="tx1"/>
              </a:solidFill>
              <a:latin typeface="微软雅黑" panose="020B0503020204020204" charset="-122"/>
              <a:ea typeface="微软雅黑" panose="020B0503020204020204" charset="-122"/>
              <a:sym typeface="+mn-ea"/>
            </a:endParaRPr>
          </a:p>
          <a:p>
            <a:pPr>
              <a:lnSpc>
                <a:spcPct val="130000"/>
              </a:lnSpc>
              <a:spcBef>
                <a:spcPts val="0"/>
              </a:spcBef>
              <a:spcAft>
                <a:spcPts val="0"/>
              </a:spcAft>
            </a:pPr>
            <a:r>
              <a:rPr lang="zh-CN" altLang="en-US" sz="1400" b="1" dirty="0">
                <a:solidFill>
                  <a:srgbClr val="3D7FCF"/>
                </a:solidFill>
                <a:latin typeface="微软雅黑" panose="020B0503020204020204" charset="-122"/>
                <a:ea typeface="微软雅黑" panose="020B0503020204020204" charset="-122"/>
                <a:sym typeface="+mn-ea"/>
              </a:rPr>
              <a:t>实际</a:t>
            </a:r>
            <a:r>
              <a:rPr lang="en-US" altLang="zh-CN" sz="1400" b="1" dirty="0">
                <a:solidFill>
                  <a:schemeClr val="tx1"/>
                </a:solidFill>
                <a:latin typeface="微软雅黑" panose="020B0503020204020204" charset="-122"/>
                <a:ea typeface="微软雅黑" panose="020B0503020204020204" charset="-122"/>
                <a:sym typeface="+mn-ea"/>
              </a:rPr>
              <a:t>——</a:t>
            </a:r>
            <a:r>
              <a:rPr lang="zh-CN" altLang="en-US" sz="1400" b="1" dirty="0">
                <a:solidFill>
                  <a:schemeClr val="tx1"/>
                </a:solidFill>
                <a:latin typeface="微软雅黑" panose="020B0503020204020204" charset="-122"/>
                <a:ea typeface="微软雅黑" panose="020B0503020204020204" charset="-122"/>
                <a:sym typeface="+mn-ea"/>
              </a:rPr>
              <a:t>签约率低；重签约、轻使用，</a:t>
            </a:r>
            <a:r>
              <a:rPr lang="en-US" altLang="zh-CN" sz="1400" b="1" dirty="0">
                <a:solidFill>
                  <a:schemeClr val="tx1"/>
                </a:solidFill>
                <a:latin typeface="微软雅黑" panose="020B0503020204020204" charset="-122"/>
                <a:ea typeface="微软雅黑" panose="020B0503020204020204" charset="-122"/>
                <a:sym typeface="+mn-ea"/>
              </a:rPr>
              <a:t>“</a:t>
            </a:r>
            <a:r>
              <a:rPr lang="zh-CN" altLang="en-US" sz="1400" b="1" dirty="0">
                <a:solidFill>
                  <a:schemeClr val="tx1"/>
                </a:solidFill>
                <a:latin typeface="微软雅黑" panose="020B0503020204020204" charset="-122"/>
                <a:ea typeface="微软雅黑" panose="020B0503020204020204" charset="-122"/>
                <a:sym typeface="+mn-ea"/>
              </a:rPr>
              <a:t>签而不约</a:t>
            </a:r>
            <a:r>
              <a:rPr lang="en-US" altLang="zh-CN" sz="1400" b="1" dirty="0">
                <a:solidFill>
                  <a:schemeClr val="tx1"/>
                </a:solidFill>
                <a:latin typeface="微软雅黑" panose="020B0503020204020204" charset="-122"/>
                <a:ea typeface="微软雅黑" panose="020B0503020204020204" charset="-122"/>
                <a:sym typeface="+mn-ea"/>
              </a:rPr>
              <a:t>“</a:t>
            </a:r>
            <a:r>
              <a:rPr lang="zh-CN" altLang="en-US" sz="1400" b="1" dirty="0">
                <a:solidFill>
                  <a:schemeClr val="tx1"/>
                </a:solidFill>
                <a:latin typeface="微软雅黑" panose="020B0503020204020204" charset="-122"/>
                <a:ea typeface="微软雅黑" panose="020B0503020204020204" charset="-122"/>
                <a:sym typeface="+mn-ea"/>
              </a:rPr>
              <a:t>成常态；</a:t>
            </a:r>
            <a:endParaRPr lang="zh-CN" altLang="en-US" sz="1400" b="1" dirty="0">
              <a:solidFill>
                <a:schemeClr val="tx1"/>
              </a:solidFill>
              <a:latin typeface="微软雅黑" panose="020B0503020204020204" charset="-122"/>
              <a:ea typeface="微软雅黑" panose="020B0503020204020204" charset="-122"/>
              <a:sym typeface="+mn-ea"/>
            </a:endParaRPr>
          </a:p>
        </p:txBody>
      </p:sp>
      <p:sp>
        <p:nvSpPr>
          <p:cNvPr id="6" name="文本框 5"/>
          <p:cNvSpPr txBox="1"/>
          <p:nvPr/>
        </p:nvSpPr>
        <p:spPr>
          <a:xfrm>
            <a:off x="4082415" y="3110442"/>
            <a:ext cx="4300855" cy="2016125"/>
          </a:xfrm>
          <a:prstGeom prst="rect">
            <a:avLst/>
          </a:prstGeom>
          <a:solidFill>
            <a:schemeClr val="accent1">
              <a:lumMod val="20000"/>
              <a:lumOff val="80000"/>
            </a:schemeClr>
          </a:solidFill>
          <a:ln>
            <a:noFill/>
            <a:prstDash val="dashDot"/>
          </a:ln>
        </p:spPr>
        <p:txBody>
          <a:bodyPr wrap="square" rtlCol="0" anchor="t">
            <a:noAutofit/>
          </a:bodyPr>
          <a:lstStyle/>
          <a:p>
            <a:pPr indent="0">
              <a:lnSpc>
                <a:spcPct val="130000"/>
              </a:lnSpc>
              <a:spcBef>
                <a:spcPts val="0"/>
              </a:spcBef>
              <a:spcAft>
                <a:spcPts val="0"/>
              </a:spcAft>
              <a:buFont typeface="Arial" panose="020B0604020202020204" pitchFamily="34" charset="0"/>
              <a:buNone/>
            </a:pPr>
            <a:r>
              <a:rPr lang="zh-CN" altLang="en-US" sz="1200" b="1" dirty="0">
                <a:solidFill>
                  <a:srgbClr val="FF0000"/>
                </a:solidFill>
                <a:latin typeface="微软雅黑" panose="020B0503020204020204" charset="-122"/>
                <a:ea typeface="微软雅黑" panose="020B0503020204020204" charset="-122"/>
                <a:sym typeface="+mn-ea"/>
              </a:rPr>
              <a:t>症结：</a:t>
            </a:r>
            <a:endParaRPr lang="zh-CN" altLang="en-US" sz="1200" b="1" dirty="0">
              <a:solidFill>
                <a:srgbClr val="FF0000"/>
              </a:solidFill>
              <a:latin typeface="微软雅黑" panose="020B0503020204020204" charset="-122"/>
              <a:ea typeface="微软雅黑" panose="020B0503020204020204" charset="-122"/>
              <a:sym typeface="+mn-ea"/>
            </a:endParaRPr>
          </a:p>
          <a:p>
            <a:pPr indent="0">
              <a:lnSpc>
                <a:spcPct val="130000"/>
              </a:lnSpc>
              <a:spcBef>
                <a:spcPts val="0"/>
              </a:spcBef>
              <a:spcAft>
                <a:spcPts val="0"/>
              </a:spcAft>
              <a:buFont typeface="Arial" panose="020B0604020202020204" pitchFamily="34" charset="0"/>
              <a:buNone/>
            </a:pPr>
            <a:r>
              <a:rPr lang="en-US" altLang="zh-CN" sz="1200" b="1" dirty="0">
                <a:solidFill>
                  <a:schemeClr val="tx1"/>
                </a:solidFill>
                <a:latin typeface="微软雅黑" panose="020B0503020204020204" charset="-122"/>
                <a:ea typeface="微软雅黑" panose="020B0503020204020204" charset="-122"/>
                <a:sym typeface="+mn-ea"/>
              </a:rPr>
              <a:t>1</a:t>
            </a:r>
            <a:r>
              <a:rPr lang="zh-CN" altLang="en-US" sz="1200" b="1" dirty="0">
                <a:solidFill>
                  <a:schemeClr val="tx1"/>
                </a:solidFill>
                <a:latin typeface="微软雅黑" panose="020B0503020204020204" charset="-122"/>
                <a:ea typeface="微软雅黑" panose="020B0503020204020204" charset="-122"/>
                <a:sym typeface="+mn-ea"/>
              </a:rPr>
              <a:t>、家庭医生团队成员较少，无法满足家庭医生签约率；</a:t>
            </a:r>
            <a:endParaRPr lang="zh-CN" altLang="en-US" sz="1200" b="1" dirty="0">
              <a:solidFill>
                <a:schemeClr val="tx1"/>
              </a:solidFill>
              <a:latin typeface="微软雅黑" panose="020B0503020204020204" charset="-122"/>
              <a:ea typeface="微软雅黑" panose="020B0503020204020204" charset="-122"/>
              <a:sym typeface="+mn-ea"/>
            </a:endParaRPr>
          </a:p>
          <a:p>
            <a:pPr indent="0">
              <a:lnSpc>
                <a:spcPct val="130000"/>
              </a:lnSpc>
              <a:spcBef>
                <a:spcPts val="0"/>
              </a:spcBef>
              <a:spcAft>
                <a:spcPts val="0"/>
              </a:spcAft>
              <a:buFont typeface="Arial" panose="020B0604020202020204" pitchFamily="34" charset="0"/>
              <a:buNone/>
            </a:pPr>
            <a:r>
              <a:rPr lang="en-US" altLang="zh-CN" sz="1200" b="1" dirty="0">
                <a:solidFill>
                  <a:schemeClr val="tx1"/>
                </a:solidFill>
                <a:latin typeface="微软雅黑" panose="020B0503020204020204" charset="-122"/>
                <a:ea typeface="微软雅黑" panose="020B0503020204020204" charset="-122"/>
                <a:sym typeface="+mn-ea"/>
              </a:rPr>
              <a:t>2</a:t>
            </a:r>
            <a:r>
              <a:rPr lang="zh-CN" altLang="en-US" sz="1200" b="1" dirty="0">
                <a:solidFill>
                  <a:schemeClr val="tx1"/>
                </a:solidFill>
                <a:latin typeface="微软雅黑" panose="020B0503020204020204" charset="-122"/>
                <a:ea typeface="微软雅黑" panose="020B0503020204020204" charset="-122"/>
                <a:sym typeface="+mn-ea"/>
              </a:rPr>
              <a:t>、家庭医生需要向重点十类（高血压、高血糖、慢阻肺 老人、儿童、孕产妇、重精等）进行随访，但人工随访，任务较重；</a:t>
            </a:r>
            <a:endParaRPr lang="zh-CN" altLang="en-US" sz="1200" b="1" dirty="0">
              <a:solidFill>
                <a:schemeClr val="tx1"/>
              </a:solidFill>
              <a:latin typeface="微软雅黑" panose="020B0503020204020204" charset="-122"/>
              <a:ea typeface="微软雅黑" panose="020B0503020204020204" charset="-122"/>
              <a:sym typeface="+mn-ea"/>
            </a:endParaRPr>
          </a:p>
          <a:p>
            <a:pPr indent="0">
              <a:lnSpc>
                <a:spcPct val="130000"/>
              </a:lnSpc>
              <a:spcBef>
                <a:spcPts val="0"/>
              </a:spcBef>
              <a:spcAft>
                <a:spcPts val="0"/>
              </a:spcAft>
              <a:buFont typeface="Arial" panose="020B0604020202020204" pitchFamily="34" charset="0"/>
              <a:buNone/>
            </a:pPr>
            <a:r>
              <a:rPr lang="en-US" altLang="zh-CN" sz="1200" b="1" dirty="0">
                <a:solidFill>
                  <a:schemeClr val="tx1"/>
                </a:solidFill>
                <a:latin typeface="微软雅黑" panose="020B0503020204020204" charset="-122"/>
                <a:ea typeface="微软雅黑" panose="020B0503020204020204" charset="-122"/>
                <a:sym typeface="+mn-ea"/>
              </a:rPr>
              <a:t>3</a:t>
            </a:r>
            <a:r>
              <a:rPr lang="zh-CN" altLang="en-US" sz="1200" b="1" dirty="0">
                <a:solidFill>
                  <a:schemeClr val="tx1"/>
                </a:solidFill>
                <a:latin typeface="微软雅黑" panose="020B0503020204020204" charset="-122"/>
                <a:ea typeface="微软雅黑" panose="020B0503020204020204" charset="-122"/>
                <a:sym typeface="+mn-ea"/>
              </a:rPr>
              <a:t>、平台为医博士，系统以医生角度为主，老百姓找不到如何使用，使用起来也不方便，不愿意付费；</a:t>
            </a:r>
            <a:endParaRPr lang="zh-CN" altLang="en-US" sz="1200" b="1" dirty="0">
              <a:solidFill>
                <a:schemeClr val="tx1"/>
              </a:solidFill>
              <a:latin typeface="微软雅黑" panose="020B0503020204020204" charset="-122"/>
              <a:ea typeface="微软雅黑" panose="020B0503020204020204" charset="-122"/>
              <a:sym typeface="+mn-ea"/>
            </a:endParaRPr>
          </a:p>
          <a:p>
            <a:pPr indent="0">
              <a:lnSpc>
                <a:spcPct val="130000"/>
              </a:lnSpc>
              <a:spcBef>
                <a:spcPts val="0"/>
              </a:spcBef>
              <a:spcAft>
                <a:spcPts val="0"/>
              </a:spcAft>
              <a:buFont typeface="Arial" panose="020B0604020202020204" pitchFamily="34" charset="0"/>
              <a:buNone/>
            </a:pPr>
            <a:r>
              <a:rPr lang="en-US" altLang="zh-CN" sz="1200" b="1" dirty="0">
                <a:solidFill>
                  <a:schemeClr val="tx1"/>
                </a:solidFill>
                <a:latin typeface="微软雅黑" panose="020B0503020204020204" charset="-122"/>
                <a:ea typeface="微软雅黑" panose="020B0503020204020204" charset="-122"/>
                <a:sym typeface="+mn-ea"/>
              </a:rPr>
              <a:t>4</a:t>
            </a:r>
            <a:r>
              <a:rPr lang="zh-CN" altLang="en-US" sz="1200" b="1" dirty="0">
                <a:solidFill>
                  <a:schemeClr val="tx1"/>
                </a:solidFill>
                <a:latin typeface="微软雅黑" panose="020B0503020204020204" charset="-122"/>
                <a:ea typeface="微软雅黑" panose="020B0503020204020204" charset="-122"/>
                <a:sym typeface="+mn-ea"/>
              </a:rPr>
              <a:t>、管理部门需要能看得到老百姓能够对家庭医生的服务质量效果的评价</a:t>
            </a:r>
            <a:endParaRPr lang="zh-CN" altLang="en-US" sz="1200" b="1" dirty="0">
              <a:solidFill>
                <a:schemeClr val="tx1"/>
              </a:solidFill>
              <a:latin typeface="微软雅黑" panose="020B0503020204020204" charset="-122"/>
              <a:ea typeface="微软雅黑" panose="020B0503020204020204" charset="-122"/>
              <a:sym typeface="+mn-ea"/>
            </a:endParaRPr>
          </a:p>
          <a:p>
            <a:pPr indent="0">
              <a:lnSpc>
                <a:spcPct val="130000"/>
              </a:lnSpc>
              <a:spcBef>
                <a:spcPts val="0"/>
              </a:spcBef>
              <a:spcAft>
                <a:spcPts val="0"/>
              </a:spcAft>
              <a:buFont typeface="Arial" panose="020B0604020202020204" pitchFamily="34" charset="0"/>
              <a:buNone/>
            </a:pPr>
            <a:endParaRPr lang="zh-CN" altLang="en-US" sz="1200" b="1" dirty="0">
              <a:solidFill>
                <a:schemeClr val="tx1"/>
              </a:solidFill>
              <a:latin typeface="微软雅黑" panose="020B0503020204020204" charset="-122"/>
              <a:ea typeface="微软雅黑" panose="020B0503020204020204" charset="-122"/>
              <a:sym typeface="+mn-ea"/>
            </a:endParaRPr>
          </a:p>
        </p:txBody>
      </p:sp>
      <p:sp>
        <p:nvSpPr>
          <p:cNvPr id="7" name="右箭头 6"/>
          <p:cNvSpPr/>
          <p:nvPr/>
        </p:nvSpPr>
        <p:spPr>
          <a:xfrm>
            <a:off x="8262620" y="4038177"/>
            <a:ext cx="287655" cy="3594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385935" y="2723092"/>
            <a:ext cx="1800225" cy="410845"/>
          </a:xfrm>
          <a:prstGeom prst="rect">
            <a:avLst/>
          </a:prstGeom>
          <a:noFill/>
        </p:spPr>
        <p:txBody>
          <a:bodyPr wrap="square" rtlCol="0">
            <a:spAutoFit/>
          </a:bodyPr>
          <a:lstStyle/>
          <a:p>
            <a:pPr lvl="0" algn="ctr">
              <a:lnSpc>
                <a:spcPct val="130000"/>
              </a:lnSpc>
              <a:spcBef>
                <a:spcPts val="0"/>
              </a:spcBef>
              <a:spcAft>
                <a:spcPts val="0"/>
              </a:spcAft>
              <a:buClrTx/>
              <a:buSzTx/>
              <a:buFontTx/>
            </a:pPr>
            <a:r>
              <a:rPr lang="en-US" altLang="zh-CN" sz="1600" b="1" dirty="0">
                <a:solidFill>
                  <a:srgbClr val="FF0000"/>
                </a:solidFill>
                <a:latin typeface="微软雅黑" panose="020B0503020204020204" charset="-122"/>
                <a:ea typeface="微软雅黑" panose="020B0503020204020204" charset="-122"/>
                <a:sym typeface="+mn-ea"/>
              </a:rPr>
              <a:t>家庭医生</a:t>
            </a:r>
            <a:endParaRPr lang="en-US" altLang="zh-CN" sz="1600" b="1" dirty="0">
              <a:solidFill>
                <a:srgbClr val="FF0000"/>
              </a:solidFill>
              <a:latin typeface="微软雅黑" panose="020B0503020204020204" charset="-122"/>
              <a:ea typeface="微软雅黑" panose="020B0503020204020204" charset="-122"/>
              <a:sym typeface="+mn-ea"/>
            </a:endParaRPr>
          </a:p>
        </p:txBody>
      </p:sp>
      <p:sp>
        <p:nvSpPr>
          <p:cNvPr id="9" name="文本框 8"/>
          <p:cNvSpPr txBox="1"/>
          <p:nvPr/>
        </p:nvSpPr>
        <p:spPr>
          <a:xfrm>
            <a:off x="333375" y="3394287"/>
            <a:ext cx="1019810" cy="1346835"/>
          </a:xfrm>
          <a:prstGeom prst="rect">
            <a:avLst/>
          </a:prstGeom>
          <a:solidFill>
            <a:srgbClr val="3D7FCF"/>
          </a:solidFill>
          <a:ln>
            <a:noFill/>
            <a:prstDash val="dashDot"/>
          </a:ln>
        </p:spPr>
        <p:txBody>
          <a:bodyPr wrap="square" rtlCol="0" anchor="ctr" anchorCtr="0">
            <a:noAutofit/>
          </a:bodyPr>
          <a:lstStyle/>
          <a:p>
            <a:pPr lvl="0" algn="ctr">
              <a:lnSpc>
                <a:spcPct val="130000"/>
              </a:lnSpc>
              <a:spcBef>
                <a:spcPts val="0"/>
              </a:spcBef>
              <a:spcAft>
                <a:spcPts val="0"/>
              </a:spcAft>
              <a:buClrTx/>
              <a:buSzTx/>
              <a:buFont typeface="Arial" panose="020B0604020202020204" pitchFamily="34" charset="0"/>
            </a:pPr>
            <a:r>
              <a:rPr lang="zh-CN" sz="1400" b="1" dirty="0">
                <a:solidFill>
                  <a:schemeClr val="bg1"/>
                </a:solidFill>
                <a:latin typeface="微软雅黑" panose="020B0503020204020204" charset="-122"/>
                <a:ea typeface="微软雅黑" panose="020B0503020204020204" charset="-122"/>
                <a:sym typeface="+mn-ea"/>
              </a:rPr>
              <a:t>做实家庭医生签约服务能力</a:t>
            </a:r>
            <a:endParaRPr lang="zh-CN" sz="1400" b="1" dirty="0">
              <a:solidFill>
                <a:schemeClr val="bg1"/>
              </a:solidFill>
              <a:latin typeface="微软雅黑" panose="020B0503020204020204" charset="-122"/>
              <a:ea typeface="微软雅黑" panose="020B0503020204020204" charset="-122"/>
              <a:sym typeface="+mn-ea"/>
            </a:endParaRPr>
          </a:p>
        </p:txBody>
      </p:sp>
      <p:sp>
        <p:nvSpPr>
          <p:cNvPr id="10" name="文本框 9"/>
          <p:cNvSpPr txBox="1"/>
          <p:nvPr/>
        </p:nvSpPr>
        <p:spPr>
          <a:xfrm>
            <a:off x="8689340" y="3111077"/>
            <a:ext cx="3110230" cy="2030730"/>
          </a:xfrm>
          <a:prstGeom prst="rect">
            <a:avLst/>
          </a:prstGeom>
          <a:noFill/>
        </p:spPr>
        <p:txBody>
          <a:bodyPr wrap="square" rtlCol="0">
            <a:noAutofit/>
          </a:bodyPr>
          <a:lstStyle/>
          <a:p>
            <a:pPr>
              <a:lnSpc>
                <a:spcPct val="130000"/>
              </a:lnSpc>
              <a:spcBef>
                <a:spcPts val="0"/>
              </a:spcBef>
              <a:spcAft>
                <a:spcPts val="0"/>
              </a:spcAft>
            </a:pPr>
            <a:r>
              <a:rPr lang="en-US" altLang="zh-CN" sz="1200" b="1" dirty="0">
                <a:solidFill>
                  <a:srgbClr val="3D7FCF"/>
                </a:solidFill>
                <a:latin typeface="微软雅黑" panose="020B0503020204020204" charset="-122"/>
                <a:ea typeface="微软雅黑" panose="020B0503020204020204" charset="-122"/>
                <a:sym typeface="+mn-ea"/>
              </a:rPr>
              <a:t>——</a:t>
            </a:r>
            <a:r>
              <a:rPr lang="zh-CN" altLang="en-US" sz="1200" b="1" dirty="0">
                <a:solidFill>
                  <a:srgbClr val="3D7FCF"/>
                </a:solidFill>
                <a:latin typeface="微软雅黑" panose="020B0503020204020204" charset="-122"/>
                <a:ea typeface="微软雅黑" panose="020B0503020204020204" charset="-122"/>
                <a:sym typeface="+mn-ea"/>
              </a:rPr>
              <a:t>新技术：</a:t>
            </a:r>
            <a:endParaRPr lang="zh-CN" altLang="en-US" sz="1200" b="1" dirty="0">
              <a:solidFill>
                <a:srgbClr val="3D7FCF"/>
              </a:solidFill>
              <a:latin typeface="微软雅黑" panose="020B0503020204020204" charset="-122"/>
              <a:ea typeface="微软雅黑" panose="020B0503020204020204" charset="-122"/>
              <a:sym typeface="+mn-ea"/>
            </a:endParaRPr>
          </a:p>
          <a:p>
            <a:pPr>
              <a:lnSpc>
                <a:spcPct val="130000"/>
              </a:lnSpc>
              <a:spcBef>
                <a:spcPts val="0"/>
              </a:spcBef>
              <a:spcAft>
                <a:spcPts val="0"/>
              </a:spcAft>
            </a:pPr>
            <a:r>
              <a:rPr lang="en-US" altLang="zh-CN" sz="1200" b="1" dirty="0">
                <a:solidFill>
                  <a:srgbClr val="3D7FCF"/>
                </a:solidFill>
                <a:latin typeface="微软雅黑" panose="020B0503020204020204" charset="-122"/>
                <a:ea typeface="微软雅黑" panose="020B0503020204020204" charset="-122"/>
                <a:sym typeface="+mn-ea"/>
              </a:rPr>
              <a:t>AI</a:t>
            </a:r>
            <a:r>
              <a:rPr lang="zh-CN" altLang="en-US" sz="1200" b="1" dirty="0">
                <a:solidFill>
                  <a:srgbClr val="3D7FCF"/>
                </a:solidFill>
                <a:latin typeface="微软雅黑" panose="020B0503020204020204" charset="-122"/>
                <a:ea typeface="微软雅黑" panose="020B0503020204020204" charset="-122"/>
                <a:sym typeface="+mn-ea"/>
              </a:rPr>
              <a:t>医生：</a:t>
            </a:r>
            <a:r>
              <a:rPr lang="zh-CN" altLang="en-US" sz="1200" b="1" dirty="0">
                <a:latin typeface="微软雅黑" panose="020B0503020204020204" charset="-122"/>
                <a:ea typeface="微软雅黑" panose="020B0503020204020204" charset="-122"/>
                <a:sym typeface="+mn-ea"/>
              </a:rPr>
              <a:t>普惠服务，便捷使用，</a:t>
            </a:r>
            <a:r>
              <a:rPr lang="en-US" altLang="zh-CN" sz="1200" b="1" dirty="0">
                <a:latin typeface="微软雅黑" panose="020B0503020204020204" charset="-122"/>
                <a:ea typeface="微软雅黑" panose="020B0503020204020204" charset="-122"/>
                <a:sym typeface="+mn-ea"/>
              </a:rPr>
              <a:t>7*24</a:t>
            </a:r>
            <a:r>
              <a:rPr lang="zh-CN" altLang="en-US" sz="1200" b="1" dirty="0">
                <a:latin typeface="微软雅黑" panose="020B0503020204020204" charset="-122"/>
                <a:ea typeface="微软雅黑" panose="020B0503020204020204" charset="-122"/>
                <a:sym typeface="+mn-ea"/>
              </a:rPr>
              <a:t>小时服务，提升家庭医生服务客户比例；</a:t>
            </a:r>
            <a:endParaRPr lang="zh-CN" altLang="en-US" sz="1200" b="1" dirty="0">
              <a:latin typeface="微软雅黑" panose="020B0503020204020204" charset="-122"/>
              <a:ea typeface="微软雅黑" panose="020B0503020204020204" charset="-122"/>
              <a:sym typeface="+mn-ea"/>
            </a:endParaRPr>
          </a:p>
          <a:p>
            <a:pPr>
              <a:lnSpc>
                <a:spcPct val="130000"/>
              </a:lnSpc>
              <a:spcBef>
                <a:spcPts val="0"/>
              </a:spcBef>
              <a:spcAft>
                <a:spcPts val="0"/>
              </a:spcAft>
            </a:pPr>
            <a:r>
              <a:rPr lang="zh-CN" altLang="en-US" sz="1200" b="1" dirty="0">
                <a:latin typeface="微软雅黑" panose="020B0503020204020204" charset="-122"/>
                <a:ea typeface="微软雅黑" panose="020B0503020204020204" charset="-122"/>
                <a:sym typeface="+mn-ea"/>
              </a:rPr>
              <a:t>在线随访，血压数据家庭医生赋能查看，提升效率，家庭医生减负；</a:t>
            </a:r>
            <a:endParaRPr lang="en-US" altLang="zh-CN" sz="1200" b="1" dirty="0">
              <a:solidFill>
                <a:srgbClr val="3D7FCF"/>
              </a:solidFill>
              <a:latin typeface="微软雅黑" panose="020B0503020204020204" charset="-122"/>
              <a:ea typeface="微软雅黑" panose="020B0503020204020204" charset="-122"/>
              <a:sym typeface="+mn-ea"/>
            </a:endParaRPr>
          </a:p>
          <a:p>
            <a:pPr>
              <a:lnSpc>
                <a:spcPct val="130000"/>
              </a:lnSpc>
              <a:spcBef>
                <a:spcPts val="0"/>
              </a:spcBef>
              <a:spcAft>
                <a:spcPts val="0"/>
              </a:spcAft>
            </a:pPr>
            <a:r>
              <a:rPr lang="en-US" altLang="zh-CN" sz="1200" b="1" dirty="0">
                <a:solidFill>
                  <a:srgbClr val="3D7FCF"/>
                </a:solidFill>
                <a:latin typeface="微软雅黑" panose="020B0503020204020204" charset="-122"/>
                <a:ea typeface="微软雅黑" panose="020B0503020204020204" charset="-122"/>
                <a:sym typeface="+mn-ea"/>
              </a:rPr>
              <a:t>——</a:t>
            </a:r>
            <a:r>
              <a:rPr lang="zh-CN" sz="1200" b="1" dirty="0">
                <a:solidFill>
                  <a:srgbClr val="3D7FCF"/>
                </a:solidFill>
                <a:latin typeface="微软雅黑" panose="020B0503020204020204" charset="-122"/>
                <a:ea typeface="微软雅黑" panose="020B0503020204020204" charset="-122"/>
                <a:sym typeface="+mn-ea"/>
              </a:rPr>
              <a:t>新模式：</a:t>
            </a:r>
            <a:r>
              <a:rPr lang="zh-CN" altLang="en-US" sz="1200" b="1" dirty="0">
                <a:solidFill>
                  <a:schemeClr val="tx1"/>
                </a:solidFill>
                <a:latin typeface="微软雅黑" panose="020B0503020204020204" charset="-122"/>
                <a:ea typeface="微软雅黑" panose="020B0503020204020204" charset="-122"/>
                <a:sym typeface="+mn-ea"/>
              </a:rPr>
              <a:t>家庭医生激励，医生有动力</a:t>
            </a:r>
            <a:r>
              <a:rPr lang="zh-CN" sz="1200" b="1" dirty="0">
                <a:solidFill>
                  <a:schemeClr val="tx1"/>
                </a:solidFill>
                <a:latin typeface="微软雅黑" panose="020B0503020204020204" charset="-122"/>
                <a:ea typeface="微软雅黑" panose="020B0503020204020204" charset="-122"/>
                <a:sym typeface="+mn-ea"/>
              </a:rPr>
              <a:t>；</a:t>
            </a:r>
            <a:endParaRPr lang="zh-CN" altLang="en-US" sz="1200" b="1" dirty="0">
              <a:solidFill>
                <a:srgbClr val="3D7FCF"/>
              </a:solidFill>
              <a:latin typeface="微软雅黑" panose="020B0503020204020204" charset="-122"/>
              <a:ea typeface="微软雅黑" panose="020B0503020204020204" charset="-122"/>
              <a:sym typeface="+mn-ea"/>
            </a:endParaRPr>
          </a:p>
          <a:p>
            <a:pPr>
              <a:lnSpc>
                <a:spcPct val="130000"/>
              </a:lnSpc>
              <a:spcBef>
                <a:spcPts val="0"/>
              </a:spcBef>
              <a:spcAft>
                <a:spcPts val="0"/>
              </a:spcAft>
            </a:pPr>
            <a:r>
              <a:rPr lang="en-US" altLang="zh-CN" sz="1200" b="1" dirty="0">
                <a:solidFill>
                  <a:srgbClr val="3D7FCF"/>
                </a:solidFill>
                <a:latin typeface="微软雅黑" panose="020B0503020204020204" charset="-122"/>
                <a:ea typeface="微软雅黑" panose="020B0503020204020204" charset="-122"/>
                <a:sym typeface="+mn-ea"/>
              </a:rPr>
              <a:t>——</a:t>
            </a:r>
            <a:r>
              <a:rPr lang="zh-CN" altLang="en-US" sz="1200" b="1" dirty="0">
                <a:solidFill>
                  <a:srgbClr val="3D7FCF"/>
                </a:solidFill>
                <a:latin typeface="微软雅黑" panose="020B0503020204020204" charset="-122"/>
                <a:ea typeface="微软雅黑" panose="020B0503020204020204" charset="-122"/>
                <a:sym typeface="+mn-ea"/>
              </a:rPr>
              <a:t>新触点：</a:t>
            </a:r>
            <a:r>
              <a:rPr lang="zh-CN" altLang="en-US" sz="1200" b="1" dirty="0">
                <a:solidFill>
                  <a:schemeClr val="tx1"/>
                </a:solidFill>
                <a:latin typeface="微软雅黑" panose="020B0503020204020204" charset="-122"/>
                <a:ea typeface="微软雅黑" panose="020B0503020204020204" charset="-122"/>
                <a:sym typeface="+mn-ea"/>
              </a:rPr>
              <a:t>老百姓找得到，愿意用，愿意付费</a:t>
            </a:r>
            <a:endParaRPr lang="en-US" altLang="zh-CN" sz="1200" b="1" dirty="0">
              <a:solidFill>
                <a:schemeClr val="tx1"/>
              </a:solidFill>
              <a:latin typeface="微软雅黑" panose="020B0503020204020204" charset="-122"/>
              <a:ea typeface="微软雅黑" panose="020B0503020204020204" charset="-122"/>
              <a:sym typeface="+mn-ea"/>
            </a:endParaRPr>
          </a:p>
        </p:txBody>
      </p:sp>
      <p:sp>
        <p:nvSpPr>
          <p:cNvPr id="11" name="标题 1"/>
          <p:cNvSpPr txBox="1">
            <a:spLocks noGrp="1" noChangeArrowheads="1"/>
          </p:cNvSpPr>
          <p:nvPr>
            <p:ph type="title"/>
          </p:nvPr>
        </p:nvSpPr>
        <p:spPr bwMode="auto">
          <a:xfrm>
            <a:off x="333375" y="306903"/>
            <a:ext cx="10315575"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客户需求 政府：</a:t>
            </a:r>
            <a:r>
              <a:rPr lang="zh-CN" altLang="en-US" sz="2000" dirty="0">
                <a:solidFill>
                  <a:srgbClr val="3D7FCF"/>
                </a:solidFill>
                <a:latin typeface="微软雅黑" panose="020B0503020204020204" charset="-122"/>
                <a:ea typeface="微软雅黑" panose="020B0503020204020204" charset="-122"/>
                <a:cs typeface="微软雅黑" panose="020B0503020204020204" charset="-122"/>
                <a:sym typeface="+mn-ea"/>
              </a:rPr>
              <a:t>家庭医生签约率低、工作繁重，老百姓无感知</a:t>
            </a:r>
            <a:endParaRPr lang="zh-CN" altLang="en-US" sz="2000" dirty="0">
              <a:solidFill>
                <a:srgbClr val="3D7FCF"/>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2" cstate="email"/>
          <a:stretch>
            <a:fillRect/>
          </a:stretch>
        </p:blipFill>
        <p:spPr>
          <a:xfrm>
            <a:off x="2109216" y="763333"/>
            <a:ext cx="8418458" cy="36001"/>
          </a:xfrm>
          <a:prstGeom prst="rect">
            <a:avLst/>
          </a:prstGeom>
        </p:spPr>
      </p:pic>
      <p:sp>
        <p:nvSpPr>
          <p:cNvPr id="13" name="Title 1"/>
          <p:cNvSpPr txBox="1"/>
          <p:nvPr>
            <p:custDataLst>
              <p:tags r:id="rId3"/>
            </p:custDataLst>
          </p:nvPr>
        </p:nvSpPr>
        <p:spPr bwMode="auto">
          <a:xfrm>
            <a:off x="274091" y="261241"/>
            <a:ext cx="9283148"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noAutofit/>
          </a:bodyPr>
          <a:lstStyle>
            <a:lvl1pPr marL="0" marR="0" indent="0" algn="ctr" defTabSz="1219200" rtl="0" eaLnBrk="1" fontAlgn="auto" latinLnBrk="0" hangingPunct="1">
              <a:lnSpc>
                <a:spcPct val="100000"/>
              </a:lnSpc>
              <a:spcBef>
                <a:spcPct val="0"/>
              </a:spcBef>
              <a:spcAft>
                <a:spcPts val="0"/>
              </a:spcAft>
              <a:buClrTx/>
              <a:buSzTx/>
              <a:buFontTx/>
              <a:buNone/>
              <a:defRPr sz="5900" b="0" kern="1200" baseline="0">
                <a:solidFill>
                  <a:schemeClr val="tx1"/>
                </a:solidFill>
                <a:latin typeface="+mj-lt"/>
                <a:ea typeface="+mj-ea"/>
                <a:cs typeface="+mj-cs"/>
                <a:sym typeface="微软雅黑" panose="020B0503020204020204" charset="-122"/>
              </a:defRPr>
            </a:lvl1pPr>
            <a:lvl2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1217930" indent="-1217930" algn="ctr" rtl="0" eaLnBrk="0" fontAlgn="base" hangingPunct="0">
              <a:spcBef>
                <a:spcPct val="0"/>
              </a:spcBef>
              <a:spcAft>
                <a:spcPct val="0"/>
              </a:spcAft>
              <a:defRPr sz="80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vl6pPr marL="1219200" marR="0" indent="-60960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6pPr>
            <a:lvl7pPr marL="1219200" marR="0" indent="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7pPr>
            <a:lvl8pPr marL="1219200" marR="0" indent="60960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8pPr>
            <a:lvl9pPr marL="1219200" marR="0" indent="1219200" algn="ctr" defTabSz="914400" rtl="0" latinLnBrk="0">
              <a:lnSpc>
                <a:spcPct val="100000"/>
              </a:lnSpc>
              <a:spcBef>
                <a:spcPts val="0"/>
              </a:spcBef>
              <a:spcAft>
                <a:spcPts val="0"/>
              </a:spcAft>
              <a:buClrTx/>
              <a:buSzTx/>
              <a:buFontTx/>
              <a:buNone/>
              <a:defRPr sz="8000" b="1" i="0" u="none" strike="noStrike" cap="none" spc="0" baseline="0">
                <a:ln>
                  <a:noFill/>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9pPr>
          </a:lstStyle>
          <a:p>
            <a:pPr algn="l"/>
            <a:r>
              <a:rPr lang="zh-CN" altLang="en-US" sz="2800" b="1" dirty="0">
                <a:solidFill>
                  <a:srgbClr val="0070C0"/>
                </a:solidFill>
                <a:latin typeface="微软雅黑" panose="020B0503020204020204" charset="-122"/>
                <a:ea typeface="微软雅黑" panose="020B0503020204020204" charset="-122"/>
              </a:rPr>
              <a:t>目录</a:t>
            </a:r>
            <a:endParaRPr lang="zh-CN" altLang="en-US" sz="2800" b="1" dirty="0">
              <a:solidFill>
                <a:srgbClr val="0070C0"/>
              </a:solidFill>
              <a:latin typeface="微软雅黑" panose="020B0503020204020204" charset="-122"/>
              <a:ea typeface="微软雅黑" panose="020B0503020204020204" charset="-122"/>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t="24469" r="128" b="19714"/>
          <a:stretch>
            <a:fillRect/>
          </a:stretch>
        </p:blipFill>
        <p:spPr>
          <a:xfrm>
            <a:off x="0" y="1268760"/>
            <a:ext cx="12192000" cy="2927350"/>
          </a:xfrm>
          <a:prstGeom prst="rect">
            <a:avLst/>
          </a:prstGeom>
        </p:spPr>
      </p:pic>
      <p:sp>
        <p:nvSpPr>
          <p:cNvPr id="4" name="椭圆 3"/>
          <p:cNvSpPr/>
          <p:nvPr>
            <p:custDataLst>
              <p:tags r:id="rId5"/>
            </p:custDataLst>
          </p:nvPr>
        </p:nvSpPr>
        <p:spPr>
          <a:xfrm>
            <a:off x="1847665" y="3620046"/>
            <a:ext cx="1152128" cy="11521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01</a:t>
            </a:r>
            <a:endParaRPr lang="zh-CN" altLang="en-US" sz="2800" dirty="0">
              <a:latin typeface="微软雅黑" panose="020B0503020204020204" charset="-122"/>
              <a:ea typeface="微软雅黑" panose="020B0503020204020204" charset="-122"/>
            </a:endParaRPr>
          </a:p>
        </p:txBody>
      </p:sp>
      <p:sp>
        <p:nvSpPr>
          <p:cNvPr id="6" name="椭圆 5"/>
          <p:cNvSpPr/>
          <p:nvPr>
            <p:custDataLst>
              <p:tags r:id="rId6"/>
            </p:custDataLst>
          </p:nvPr>
        </p:nvSpPr>
        <p:spPr>
          <a:xfrm>
            <a:off x="4127905" y="3623718"/>
            <a:ext cx="1152128" cy="1152128"/>
          </a:xfrm>
          <a:prstGeom prst="ellipse">
            <a:avLst/>
          </a:prstGeom>
          <a:solidFill>
            <a:srgbClr val="008ED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02</a:t>
            </a:r>
            <a:endParaRPr lang="zh-CN" altLang="en-US" sz="2800" dirty="0">
              <a:latin typeface="微软雅黑" panose="020B0503020204020204" charset="-122"/>
              <a:ea typeface="微软雅黑" panose="020B0503020204020204" charset="-122"/>
            </a:endParaRPr>
          </a:p>
        </p:txBody>
      </p:sp>
      <p:sp>
        <p:nvSpPr>
          <p:cNvPr id="7" name="椭圆 6"/>
          <p:cNvSpPr/>
          <p:nvPr>
            <p:custDataLst>
              <p:tags r:id="rId7"/>
            </p:custDataLst>
          </p:nvPr>
        </p:nvSpPr>
        <p:spPr>
          <a:xfrm>
            <a:off x="6408167" y="3623856"/>
            <a:ext cx="1152128" cy="11521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03</a:t>
            </a:r>
            <a:endParaRPr lang="zh-CN" altLang="en-US" sz="2800" dirty="0">
              <a:latin typeface="微软雅黑" panose="020B0503020204020204" charset="-122"/>
              <a:ea typeface="微软雅黑" panose="020B0503020204020204" charset="-122"/>
            </a:endParaRPr>
          </a:p>
        </p:txBody>
      </p:sp>
      <p:sp>
        <p:nvSpPr>
          <p:cNvPr id="9" name="矩形 7"/>
          <p:cNvSpPr txBox="1"/>
          <p:nvPr>
            <p:custDataLst>
              <p:tags r:id="rId8"/>
            </p:custDataLst>
          </p:nvPr>
        </p:nvSpPr>
        <p:spPr>
          <a:xfrm>
            <a:off x="1855015" y="4772174"/>
            <a:ext cx="1118253" cy="430372"/>
          </a:xfrm>
          <a:prstGeom prst="rect">
            <a:avLst/>
          </a:prstGeom>
          <a:noFill/>
          <a:ln w="12700" cap="flat">
            <a:noFill/>
            <a:miter lim="400000"/>
          </a:ln>
          <a:effectLst/>
        </p:spPr>
        <p:txBody>
          <a:bodyPr wrap="none" lIns="45719" tIns="45719" rIns="45719" bIns="45719" numCol="1" anchor="t">
            <a:spAutoFit/>
          </a:bodyPr>
          <a:lstStyle>
            <a:lvl1pPr>
              <a:defRPr sz="3600" b="1">
                <a:solidFill>
                  <a:srgbClr val="0C6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20000"/>
              </a:lnSpc>
            </a:pPr>
            <a:r>
              <a:rPr lang="zh-CN" altLang="en-US" sz="2000" dirty="0">
                <a:solidFill>
                  <a:schemeClr val="bg2">
                    <a:lumMod val="75000"/>
                  </a:schemeClr>
                </a:solidFill>
              </a:rPr>
              <a:t>项目背景</a:t>
            </a:r>
            <a:endParaRPr lang="zh-CN" altLang="en-US" sz="2000" dirty="0">
              <a:solidFill>
                <a:schemeClr val="bg2">
                  <a:lumMod val="75000"/>
                </a:schemeClr>
              </a:solidFill>
            </a:endParaRPr>
          </a:p>
        </p:txBody>
      </p:sp>
      <p:sp>
        <p:nvSpPr>
          <p:cNvPr id="11" name="矩形 7"/>
          <p:cNvSpPr txBox="1"/>
          <p:nvPr>
            <p:custDataLst>
              <p:tags r:id="rId9"/>
            </p:custDataLst>
          </p:nvPr>
        </p:nvSpPr>
        <p:spPr>
          <a:xfrm>
            <a:off x="4184913" y="4772174"/>
            <a:ext cx="1118253" cy="430372"/>
          </a:xfrm>
          <a:prstGeom prst="rect">
            <a:avLst/>
          </a:prstGeom>
          <a:noFill/>
          <a:ln w="12700" cap="flat">
            <a:noFill/>
            <a:miter lim="400000"/>
          </a:ln>
          <a:effectLst/>
        </p:spPr>
        <p:txBody>
          <a:bodyPr wrap="none" lIns="45719" tIns="45719" rIns="45719" bIns="45719" numCol="1" anchor="t">
            <a:spAutoFit/>
          </a:bodyPr>
          <a:lstStyle>
            <a:lvl1pPr>
              <a:defRPr sz="3600" b="1">
                <a:solidFill>
                  <a:srgbClr val="0C6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20000"/>
              </a:lnSpc>
            </a:pPr>
            <a:r>
              <a:rPr lang="zh-CN" altLang="en-US" sz="2000" dirty="0">
                <a:solidFill>
                  <a:srgbClr val="008ED8"/>
                </a:solidFill>
              </a:rPr>
              <a:t>解决方案</a:t>
            </a:r>
            <a:endParaRPr lang="zh-CN" altLang="en-US" sz="2000" dirty="0">
              <a:solidFill>
                <a:srgbClr val="008ED8"/>
              </a:solidFill>
            </a:endParaRPr>
          </a:p>
        </p:txBody>
      </p:sp>
      <p:sp>
        <p:nvSpPr>
          <p:cNvPr id="10" name="椭圆 9"/>
          <p:cNvSpPr/>
          <p:nvPr>
            <p:custDataLst>
              <p:tags r:id="rId10"/>
            </p:custDataLst>
          </p:nvPr>
        </p:nvSpPr>
        <p:spPr>
          <a:xfrm>
            <a:off x="8751317" y="3620046"/>
            <a:ext cx="1152128" cy="11521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dirty="0">
                <a:latin typeface="微软雅黑" panose="020B0503020204020204" charset="-122"/>
                <a:ea typeface="微软雅黑" panose="020B0503020204020204" charset="-122"/>
              </a:rPr>
              <a:t>04</a:t>
            </a:r>
            <a:endParaRPr lang="zh-CN" altLang="en-US" sz="2800" dirty="0">
              <a:latin typeface="微软雅黑" panose="020B0503020204020204" charset="-122"/>
              <a:ea typeface="微软雅黑" panose="020B0503020204020204" charset="-122"/>
            </a:endParaRPr>
          </a:p>
        </p:txBody>
      </p:sp>
      <p:sp>
        <p:nvSpPr>
          <p:cNvPr id="3" name="矩形 7"/>
          <p:cNvSpPr txBox="1"/>
          <p:nvPr>
            <p:custDataLst>
              <p:tags r:id="rId11"/>
            </p:custDataLst>
          </p:nvPr>
        </p:nvSpPr>
        <p:spPr>
          <a:xfrm>
            <a:off x="8844709" y="4772174"/>
            <a:ext cx="1118253" cy="430372"/>
          </a:xfrm>
          <a:prstGeom prst="rect">
            <a:avLst/>
          </a:prstGeom>
          <a:noFill/>
          <a:ln w="12700" cap="flat">
            <a:noFill/>
            <a:miter lim="400000"/>
          </a:ln>
          <a:effectLst/>
        </p:spPr>
        <p:txBody>
          <a:bodyPr wrap="none" lIns="45719" tIns="45719" rIns="45719" bIns="45719" numCol="1" anchor="t">
            <a:spAutoFit/>
          </a:bodyPr>
          <a:lstStyle>
            <a:lvl1pPr>
              <a:defRPr sz="3600" b="1">
                <a:solidFill>
                  <a:srgbClr val="0C6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20000"/>
              </a:lnSpc>
            </a:pPr>
            <a:r>
              <a:rPr lang="zh-CN" altLang="en-US" sz="2000" dirty="0">
                <a:solidFill>
                  <a:schemeClr val="bg2">
                    <a:lumMod val="75000"/>
                  </a:schemeClr>
                </a:solidFill>
              </a:rPr>
              <a:t>生态情况</a:t>
            </a:r>
            <a:endParaRPr lang="zh-CN" altLang="en-US" sz="2000" dirty="0">
              <a:solidFill>
                <a:schemeClr val="bg2">
                  <a:lumMod val="75000"/>
                </a:schemeClr>
              </a:solidFill>
            </a:endParaRPr>
          </a:p>
        </p:txBody>
      </p:sp>
      <p:sp>
        <p:nvSpPr>
          <p:cNvPr id="5" name="矩形 7"/>
          <p:cNvSpPr txBox="1"/>
          <p:nvPr>
            <p:custDataLst>
              <p:tags r:id="rId12"/>
            </p:custDataLst>
          </p:nvPr>
        </p:nvSpPr>
        <p:spPr>
          <a:xfrm>
            <a:off x="6514811" y="4772174"/>
            <a:ext cx="1118253" cy="430372"/>
          </a:xfrm>
          <a:prstGeom prst="rect">
            <a:avLst/>
          </a:prstGeom>
          <a:noFill/>
          <a:ln w="12700" cap="flat">
            <a:noFill/>
            <a:miter lim="400000"/>
          </a:ln>
          <a:effectLst/>
        </p:spPr>
        <p:txBody>
          <a:bodyPr wrap="none" lIns="45719" tIns="45719" rIns="45719" bIns="45719" numCol="1" anchor="t">
            <a:spAutoFit/>
          </a:bodyPr>
          <a:lstStyle>
            <a:lvl1pPr>
              <a:defRPr sz="3600" b="1">
                <a:solidFill>
                  <a:srgbClr val="0C6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gn="l">
              <a:lnSpc>
                <a:spcPct val="120000"/>
              </a:lnSpc>
            </a:pPr>
            <a:r>
              <a:rPr lang="zh-CN" altLang="en-US" sz="2000" dirty="0">
                <a:solidFill>
                  <a:schemeClr val="bg2">
                    <a:lumMod val="75000"/>
                  </a:schemeClr>
                </a:solidFill>
                <a:sym typeface="+mn-ea"/>
              </a:rPr>
              <a:t>项目成效</a:t>
            </a:r>
            <a:endParaRPr lang="zh-CN" altLang="en-US" sz="2000" dirty="0">
              <a:solidFill>
                <a:schemeClr val="bg2">
                  <a:lumMod val="75000"/>
                </a:schemeClr>
              </a:solidFill>
            </a:endParaRPr>
          </a:p>
        </p:txBody>
      </p:sp>
    </p:spTree>
    <p:custDataLst>
      <p:tags r:id="rId1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标题 1"/>
          <p:cNvSpPr txBox="1">
            <a:spLocks noChangeArrowheads="1"/>
          </p:cNvSpPr>
          <p:nvPr/>
        </p:nvSpPr>
        <p:spPr bwMode="auto">
          <a:xfrm>
            <a:off x="643891" y="355917"/>
            <a:ext cx="9625965" cy="3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914400" fontAlgn="base">
              <a:lnSpc>
                <a:spcPct val="90000"/>
              </a:lnSpc>
              <a:spcBef>
                <a:spcPct val="0"/>
              </a:spcBef>
              <a:spcAft>
                <a:spcPct val="0"/>
              </a:spcAft>
              <a:defRPr/>
            </a:pP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整体架构</a:t>
            </a:r>
            <a:endParaRPr lang="zh-CN" altLang="en-US" sz="2400" b="1" dirty="0">
              <a:solidFill>
                <a:srgbClr val="0070C0"/>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1"/>
            </p:custDataLst>
          </p:nvPr>
        </p:nvSpPr>
        <p:spPr>
          <a:xfrm>
            <a:off x="366323" y="903522"/>
            <a:ext cx="11386810" cy="728089"/>
          </a:xfrm>
          <a:prstGeom prst="rect">
            <a:avLst/>
          </a:prstGeom>
          <a:solidFill>
            <a:schemeClr val="bg1">
              <a:lumMod val="95000"/>
            </a:schemeClr>
          </a:solidFill>
          <a:ln w="9525">
            <a:noFill/>
          </a:ln>
        </p:spPr>
        <p:txBody>
          <a:bodyPr wrap="square">
            <a:noAutofit/>
          </a:bodyPr>
          <a:lstStyle/>
          <a:p>
            <a:pPr marL="0" indent="0" algn="ctr">
              <a:lnSpc>
                <a:spcPct val="150000"/>
              </a:lnSpc>
              <a:buFont typeface="Wingdings" panose="05000000000000000000" charset="0"/>
              <a:buNone/>
              <a:defRPr/>
            </a:pPr>
            <a:r>
              <a:rPr lang="zh-CN" altLang="en-US" sz="1600" b="1" dirty="0">
                <a:latin typeface="微软雅黑" panose="020B0503020204020204" charset="-122"/>
                <a:ea typeface="微软雅黑" panose="020B0503020204020204" charset="-122"/>
                <a:cs typeface="微软雅黑" panose="020B0503020204020204" charset="-122"/>
              </a:rPr>
              <a:t>基于</a:t>
            </a:r>
            <a:r>
              <a:rPr lang="zh-CN" altLang="en-US" sz="1600" b="1" dirty="0">
                <a:latin typeface="微软雅黑" panose="020B0503020204020204" charset="-122"/>
                <a:ea typeface="微软雅黑" panose="020B0503020204020204" charset="-122"/>
                <a:sym typeface="+mn-ea"/>
              </a:rPr>
              <a:t>“安</a:t>
            </a:r>
            <a:r>
              <a:rPr lang="en-US" altLang="zh-CN" b="1" dirty="0">
                <a:latin typeface="微软雅黑" panose="020B0503020204020204" charset="-122"/>
                <a:ea typeface="微软雅黑" panose="020B0503020204020204" charset="-122"/>
                <a:sym typeface="+mn-ea"/>
              </a:rPr>
              <a:t>e</a:t>
            </a:r>
            <a:r>
              <a:rPr lang="zh-CN" altLang="en-US" sz="1600" b="1" dirty="0">
                <a:latin typeface="微软雅黑" panose="020B0503020204020204" charset="-122"/>
                <a:ea typeface="微软雅黑" panose="020B0503020204020204" charset="-122"/>
                <a:sym typeface="+mn-ea"/>
              </a:rPr>
              <a:t>养老”</a:t>
            </a:r>
            <a:r>
              <a:rPr lang="zh-CN" altLang="en-US" sz="1600" b="1" dirty="0">
                <a:latin typeface="微软雅黑" panose="020B0503020204020204" charset="-122"/>
                <a:ea typeface="微软雅黑" panose="020B0503020204020204" charset="-122"/>
                <a:cs typeface="微软雅黑" panose="020B0503020204020204" charset="-122"/>
              </a:rPr>
              <a:t>系统各类</a:t>
            </a:r>
            <a:r>
              <a:rPr sz="1600" b="1" dirty="0" err="1">
                <a:latin typeface="微软雅黑" panose="020B0503020204020204" charset="-122"/>
                <a:ea typeface="微软雅黑" panose="020B0503020204020204" charset="-122"/>
                <a:cs typeface="微软雅黑" panose="020B0503020204020204" charset="-122"/>
              </a:rPr>
              <a:t>需求场景的整体功能设计布局，融合</a:t>
            </a:r>
            <a:r>
              <a:rPr lang="zh-CN" altLang="en-US" sz="1600" b="1" dirty="0">
                <a:latin typeface="微软雅黑" panose="020B0503020204020204" charset="-122"/>
                <a:ea typeface="微软雅黑" panose="020B0503020204020204" charset="-122"/>
                <a:cs typeface="微软雅黑" panose="020B0503020204020204" charset="-122"/>
              </a:rPr>
              <a:t>中国移动</a:t>
            </a:r>
            <a:r>
              <a:rPr sz="1600" b="1" dirty="0" err="1">
                <a:latin typeface="微软雅黑" panose="020B0503020204020204" charset="-122"/>
                <a:ea typeface="微软雅黑" panose="020B0503020204020204" charset="-122"/>
                <a:cs typeface="微软雅黑" panose="020B0503020204020204" charset="-122"/>
              </a:rPr>
              <a:t>自有业务和生态</a:t>
            </a:r>
            <a:r>
              <a:rPr lang="zh-CN" altLang="en-US" sz="1600" b="1" dirty="0">
                <a:latin typeface="微软雅黑" panose="020B0503020204020204" charset="-122"/>
                <a:ea typeface="微软雅黑" panose="020B0503020204020204" charset="-122"/>
                <a:cs typeface="微软雅黑" panose="020B0503020204020204" charset="-122"/>
              </a:rPr>
              <a:t>产品</a:t>
            </a:r>
            <a:r>
              <a:rPr sz="1600" b="1" dirty="0" err="1">
                <a:latin typeface="微软雅黑" panose="020B0503020204020204" charset="-122"/>
                <a:ea typeface="微软雅黑" panose="020B0503020204020204" charset="-122"/>
                <a:cs typeface="微软雅黑" panose="020B0503020204020204" charset="-122"/>
              </a:rPr>
              <a:t>能力</a:t>
            </a:r>
            <a:r>
              <a:rPr lang="zh-CN" altLang="en-US" sz="1600" b="1" dirty="0">
                <a:latin typeface="微软雅黑" panose="020B0503020204020204" charset="-122"/>
                <a:ea typeface="微软雅黑" panose="020B0503020204020204" charset="-122"/>
                <a:cs typeface="微软雅黑" panose="020B0503020204020204" charset="-122"/>
              </a:rPr>
              <a:t>，</a:t>
            </a:r>
            <a:endParaRPr lang="en-US" altLang="zh-CN" sz="1600" b="1" dirty="0">
              <a:latin typeface="微软雅黑" panose="020B0503020204020204" charset="-122"/>
              <a:ea typeface="微软雅黑" panose="020B0503020204020204" charset="-122"/>
              <a:cs typeface="微软雅黑" panose="020B0503020204020204" charset="-122"/>
            </a:endParaRPr>
          </a:p>
          <a:p>
            <a:pPr marL="0" indent="0" algn="ctr">
              <a:lnSpc>
                <a:spcPct val="150000"/>
              </a:lnSpc>
              <a:buFont typeface="Wingdings" panose="05000000000000000000" charset="0"/>
              <a:buNone/>
              <a:defRPr/>
            </a:pPr>
            <a:r>
              <a:rPr lang="zh-CN" altLang="en-US" sz="1600" b="1" dirty="0">
                <a:latin typeface="微软雅黑" panose="020B0503020204020204" charset="-122"/>
                <a:ea typeface="微软雅黑" panose="020B0503020204020204" charset="-122"/>
                <a:cs typeface="微软雅黑" panose="020B0503020204020204" charset="-122"/>
              </a:rPr>
              <a:t>为客户</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rPr>
              <a:t>提供</a:t>
            </a:r>
            <a:r>
              <a:rPr sz="1600" b="1" dirty="0" err="1">
                <a:solidFill>
                  <a:srgbClr val="C00000"/>
                </a:solidFill>
                <a:latin typeface="微软雅黑" panose="020B0503020204020204" charset="-122"/>
                <a:ea typeface="微软雅黑" panose="020B0503020204020204" charset="-122"/>
                <a:cs typeface="微软雅黑" panose="020B0503020204020204" charset="-122"/>
              </a:rPr>
              <a:t>标准化端到端（终端、网、云、应用</a:t>
            </a:r>
            <a:r>
              <a:rPr sz="16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rPr>
              <a:t>可靠</a:t>
            </a:r>
            <a:r>
              <a:rPr sz="1600" b="1" dirty="0" err="1">
                <a:solidFill>
                  <a:srgbClr val="C00000"/>
                </a:solidFill>
                <a:latin typeface="微软雅黑" panose="020B0503020204020204" charset="-122"/>
                <a:ea typeface="微软雅黑" panose="020B0503020204020204" charset="-122"/>
                <a:cs typeface="微软雅黑" panose="020B0503020204020204" charset="-122"/>
              </a:rPr>
              <a:t>交付</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rPr>
              <a:t>保障</a:t>
            </a:r>
            <a:r>
              <a:rPr sz="1600" b="1" dirty="0">
                <a:latin typeface="微软雅黑" panose="020B0503020204020204" charset="-122"/>
                <a:ea typeface="微软雅黑" panose="020B0503020204020204" charset="-122"/>
                <a:cs typeface="微软雅黑" panose="020B0503020204020204" charset="-122"/>
              </a:rPr>
              <a:t>。</a:t>
            </a:r>
            <a:endParaRPr sz="1600" b="1" dirty="0">
              <a:latin typeface="微软雅黑" panose="020B0503020204020204" charset="-122"/>
              <a:ea typeface="微软雅黑" panose="020B0503020204020204" charset="-122"/>
              <a:cs typeface="微软雅黑" panose="020B0503020204020204" charset="-122"/>
            </a:endParaRPr>
          </a:p>
        </p:txBody>
      </p:sp>
      <p:grpSp>
        <p:nvGrpSpPr>
          <p:cNvPr id="6" name="组合 5"/>
          <p:cNvGrpSpPr/>
          <p:nvPr/>
        </p:nvGrpSpPr>
        <p:grpSpPr>
          <a:xfrm>
            <a:off x="486283" y="1749821"/>
            <a:ext cx="11001829" cy="4722353"/>
            <a:chOff x="-41105" y="1552625"/>
            <a:chExt cx="11643140" cy="5090728"/>
          </a:xfrm>
        </p:grpSpPr>
        <p:grpSp>
          <p:nvGrpSpPr>
            <p:cNvPr id="7" name="组合 6"/>
            <p:cNvGrpSpPr/>
            <p:nvPr/>
          </p:nvGrpSpPr>
          <p:grpSpPr>
            <a:xfrm>
              <a:off x="-41105" y="1556516"/>
              <a:ext cx="11643140" cy="5086837"/>
              <a:chOff x="297562" y="1771006"/>
              <a:chExt cx="11643140" cy="5086837"/>
            </a:xfrm>
          </p:grpSpPr>
          <p:grpSp>
            <p:nvGrpSpPr>
              <p:cNvPr id="12" name="组合 11"/>
              <p:cNvGrpSpPr/>
              <p:nvPr/>
            </p:nvGrpSpPr>
            <p:grpSpPr>
              <a:xfrm>
                <a:off x="297562" y="1771006"/>
                <a:ext cx="11643140" cy="5086837"/>
                <a:chOff x="297562" y="1771006"/>
                <a:chExt cx="11643140" cy="5086837"/>
              </a:xfrm>
            </p:grpSpPr>
            <p:sp>
              <p:nvSpPr>
                <p:cNvPr id="14" name="Rectangle 104"/>
                <p:cNvSpPr>
                  <a:spLocks noChangeArrowheads="1"/>
                </p:cNvSpPr>
                <p:nvPr/>
              </p:nvSpPr>
              <p:spPr bwMode="auto">
                <a:xfrm>
                  <a:off x="1836476" y="6198993"/>
                  <a:ext cx="10068129" cy="658522"/>
                </a:xfrm>
                <a:prstGeom prst="rect">
                  <a:avLst/>
                </a:prstGeom>
                <a:noFill/>
                <a:ln w="6350">
                  <a:solidFill>
                    <a:schemeClr val="tx1"/>
                  </a:solidFill>
                  <a:miter lim="800000"/>
                </a:ln>
                <a:effectLst>
                  <a:outerShdw dist="35921" dir="2700000" algn="ctr" rotWithShape="0">
                    <a:schemeClr val="bg2"/>
                  </a:outerShdw>
                </a:effectLst>
              </p:spPr>
              <p:txBody>
                <a:bodyPr wrap="none"/>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1"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 name="Text Box 25"/>
                <p:cNvSpPr txBox="1">
                  <a:spLocks noChangeArrowheads="1"/>
                </p:cNvSpPr>
                <p:nvPr/>
              </p:nvSpPr>
              <p:spPr bwMode="auto">
                <a:xfrm>
                  <a:off x="2349510" y="2684552"/>
                  <a:ext cx="1376296" cy="320675"/>
                </a:xfrm>
                <a:prstGeom prst="rect">
                  <a:avLst/>
                </a:prstGeom>
                <a:solidFill>
                  <a:srgbClr val="92D050"/>
                </a:solidFill>
                <a:ln w="12700">
                  <a:solidFill>
                    <a:schemeClr val="tx1"/>
                  </a:solidFill>
                  <a:miter lim="800000"/>
                </a:ln>
                <a:effectLst>
                  <a:outerShdw dist="35921" dir="2700000" algn="ctr" rotWithShape="0">
                    <a:schemeClr val="bg2"/>
                  </a:outerShdw>
                </a:effectLst>
              </p:spPr>
              <p:txBody>
                <a:bodyPr wrap="none" lIns="90488" tIns="44450" rIns="90488" bIns="44450" anchor="ct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云平台</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 name="Line 68"/>
                <p:cNvSpPr>
                  <a:spLocks noChangeShapeType="1"/>
                </p:cNvSpPr>
                <p:nvPr/>
              </p:nvSpPr>
              <p:spPr bwMode="auto">
                <a:xfrm flipH="1">
                  <a:off x="3816652" y="3206046"/>
                  <a:ext cx="0" cy="29114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7" name="AutoShape 72"/>
                <p:cNvSpPr>
                  <a:spLocks noChangeArrowheads="1"/>
                </p:cNvSpPr>
                <p:nvPr/>
              </p:nvSpPr>
              <p:spPr bwMode="auto">
                <a:xfrm>
                  <a:off x="3851090" y="3247321"/>
                  <a:ext cx="6238391" cy="382587"/>
                </a:xfrm>
                <a:prstGeom prst="downArrow">
                  <a:avLst>
                    <a:gd name="adj1" fmla="val 99407"/>
                    <a:gd name="adj2" fmla="val 26338"/>
                  </a:avLst>
                </a:prstGeom>
                <a:solidFill>
                  <a:srgbClr val="FFC000"/>
                </a:solidFill>
                <a:ln w="9525">
                  <a:solidFill>
                    <a:schemeClr val="tx1"/>
                  </a:solidFill>
                  <a:miter lim="800000"/>
                </a:ln>
              </p:spPr>
              <p:txBody>
                <a:bodyPr wrap="none" lIns="45720" rIns="45720" anchor="ctr"/>
                <a:lstStyle>
                  <a:lvl1pPr marL="342900" indent="-3429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业务管理</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8" name="AutoShape 73"/>
                <p:cNvSpPr>
                  <a:spLocks noChangeArrowheads="1"/>
                </p:cNvSpPr>
                <p:nvPr/>
              </p:nvSpPr>
              <p:spPr bwMode="auto">
                <a:xfrm>
                  <a:off x="1836530" y="3247321"/>
                  <a:ext cx="1889276" cy="382588"/>
                </a:xfrm>
                <a:prstGeom prst="downArrow">
                  <a:avLst>
                    <a:gd name="adj1" fmla="val 99407"/>
                    <a:gd name="adj2" fmla="val 26338"/>
                  </a:avLst>
                </a:prstGeom>
                <a:solidFill>
                  <a:schemeClr val="accent2">
                    <a:lumMod val="40000"/>
                    <a:lumOff val="60000"/>
                  </a:schemeClr>
                </a:solidFill>
                <a:ln w="9525" algn="ctr">
                  <a:solidFill>
                    <a:schemeClr val="tx1"/>
                  </a:solidFill>
                  <a:miter lim="800000"/>
                </a:ln>
                <a:effectLst/>
              </p:spPr>
              <p:txBody>
                <a:bodyPr wrap="none" lIns="45720" rIns="45720" anchor="ctr"/>
                <a:lstStyle/>
                <a:p>
                  <a:pPr marL="342900" marR="0" lvl="0" indent="-34290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基础数据管理</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9" name="AutoShape 76"/>
                <p:cNvSpPr>
                  <a:spLocks noChangeArrowheads="1"/>
                </p:cNvSpPr>
                <p:nvPr/>
              </p:nvSpPr>
              <p:spPr bwMode="auto">
                <a:xfrm>
                  <a:off x="10378177" y="3247321"/>
                  <a:ext cx="1562525" cy="382587"/>
                </a:xfrm>
                <a:prstGeom prst="downArrow">
                  <a:avLst>
                    <a:gd name="adj1" fmla="val 99407"/>
                    <a:gd name="adj2" fmla="val 26338"/>
                  </a:avLst>
                </a:prstGeom>
                <a:solidFill>
                  <a:schemeClr val="accent2">
                    <a:alpha val="36862"/>
                  </a:schemeClr>
                </a:solidFill>
                <a:ln w="9525">
                  <a:solidFill>
                    <a:schemeClr val="tx1"/>
                  </a:solidFill>
                  <a:prstDash val="solid"/>
                  <a:miter lim="800000"/>
                </a:ln>
              </p:spPr>
              <p:txBody>
                <a:bodyPr wrap="none" lIns="45720" rIns="45720" anchor="ctr"/>
                <a:lstStyle>
                  <a:lvl1pPr marL="342900" indent="-3429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机构管理</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0" name="Text Box 80"/>
                <p:cNvSpPr txBox="1">
                  <a:spLocks noChangeArrowheads="1"/>
                </p:cNvSpPr>
                <p:nvPr/>
              </p:nvSpPr>
              <p:spPr bwMode="auto">
                <a:xfrm>
                  <a:off x="1860698" y="3736919"/>
                  <a:ext cx="1846032" cy="2380601"/>
                </a:xfrm>
                <a:prstGeom prst="rect">
                  <a:avLst/>
                </a:prstGeom>
                <a:solidFill>
                  <a:schemeClr val="accent2">
                    <a:lumMod val="40000"/>
                    <a:lumOff val="60000"/>
                  </a:schemeClr>
                </a:solidFill>
                <a:ln w="19050" algn="ctr">
                  <a:solidFill>
                    <a:schemeClr val="tx1"/>
                  </a:solidFill>
                  <a:miter lim="800000"/>
                </a:ln>
                <a:effectLst/>
              </p:spPr>
              <p:txBody>
                <a:bodyPr lIns="45720" rIns="45720"/>
                <a:lstStyle>
                  <a:lvl1pPr marL="114300" indent="-114300" algn="l">
                    <a:spcBef>
                      <a:spcPct val="0"/>
                    </a:spcBef>
                    <a:defRPr>
                      <a:solidFill>
                        <a:schemeClr val="tx1"/>
                      </a:solidFill>
                      <a:latin typeface="Arial" panose="020B0604020202020204" pitchFamily="34" charset="0"/>
                      <a:cs typeface="Arial" panose="020B0604020202020204" pitchFamily="34" charset="0"/>
                    </a:defRPr>
                  </a:lvl1pPr>
                  <a:lvl2pPr algn="l">
                    <a:spcBef>
                      <a:spcPct val="0"/>
                    </a:spcBef>
                    <a:defRPr>
                      <a:solidFill>
                        <a:schemeClr val="tx1"/>
                      </a:solidFill>
                      <a:latin typeface="Arial" panose="020B0604020202020204" pitchFamily="34" charset="0"/>
                      <a:cs typeface="Arial" panose="020B0604020202020204" pitchFamily="34" charset="0"/>
                    </a:defRPr>
                  </a:lvl2pPr>
                  <a:lvl3pPr algn="l">
                    <a:spcBef>
                      <a:spcPct val="0"/>
                    </a:spcBef>
                    <a:defRPr>
                      <a:solidFill>
                        <a:schemeClr val="tx1"/>
                      </a:solidFill>
                      <a:latin typeface="Arial" panose="020B0604020202020204" pitchFamily="34" charset="0"/>
                      <a:cs typeface="Arial" panose="020B0604020202020204" pitchFamily="34" charset="0"/>
                    </a:defRPr>
                  </a:lvl3pPr>
                  <a:lvl4pPr algn="l">
                    <a:spcBef>
                      <a:spcPct val="0"/>
                    </a:spcBef>
                    <a:defRPr>
                      <a:solidFill>
                        <a:schemeClr val="tx1"/>
                      </a:solidFill>
                      <a:latin typeface="Arial" panose="020B0604020202020204" pitchFamily="34" charset="0"/>
                      <a:cs typeface="Arial" panose="020B0604020202020204" pitchFamily="34" charset="0"/>
                    </a:defRPr>
                  </a:lvl4pPr>
                  <a:lvl5pPr algn="l">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14300" marR="0" lvl="0" indent="-11430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zh-CN" sz="1400" b="0" i="0" u="none" strike="noStrike" kern="1200" cap="none" spc="0" normalizeH="0" baseline="0" noProof="0" dirty="0">
                    <a:ln>
                      <a:noFill/>
                    </a:ln>
                    <a:no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zh-CN" sz="1400" b="0" i="0" u="none" strike="noStrike" kern="1200" cap="none" spc="0" normalizeH="0" baseline="0" noProof="0" dirty="0">
                    <a:ln>
                      <a:noFill/>
                    </a:ln>
                    <a:noFill/>
                    <a:effectLst/>
                    <a:uLnTx/>
                    <a:uFillTx/>
                    <a:latin typeface="微软雅黑" panose="020B0503020204020204" charset="-122"/>
                    <a:ea typeface="微软雅黑" panose="020B0503020204020204" charset="-122"/>
                    <a:cs typeface="Arial" panose="020B0604020202020204" pitchFamily="34" charset="0"/>
                  </a:endParaRPr>
                </a:p>
              </p:txBody>
            </p:sp>
            <p:sp>
              <p:nvSpPr>
                <p:cNvPr id="21" name="Text Box 86"/>
                <p:cNvSpPr txBox="1">
                  <a:spLocks noChangeArrowheads="1"/>
                </p:cNvSpPr>
                <p:nvPr/>
              </p:nvSpPr>
              <p:spPr bwMode="auto">
                <a:xfrm>
                  <a:off x="10370634" y="3736271"/>
                  <a:ext cx="1516233" cy="330630"/>
                </a:xfrm>
                <a:prstGeom prst="rect">
                  <a:avLst/>
                </a:prstGeom>
                <a:solidFill>
                  <a:srgbClr val="FFCC99">
                    <a:alpha val="36862"/>
                  </a:srgbClr>
                </a:solidFill>
                <a:ln w="19050">
                  <a:solidFill>
                    <a:schemeClr val="tx1"/>
                  </a:solidFill>
                  <a:prstDash val="solid"/>
                  <a:miter lim="800000"/>
                </a:ln>
              </p:spPr>
              <p:txBody>
                <a:bodyPr wrap="square" lIns="45720" rIns="45720">
                  <a:spAutoFit/>
                </a:bodyPr>
                <a:lstStyle>
                  <a:defPPr>
                    <a:defRPr lang="zh-CN"/>
                  </a:defPPr>
                  <a:lvl1pPr marL="114300" indent="-114300" algn="ctr">
                    <a:spcBef>
                      <a:spcPct val="20000"/>
                    </a:spcBef>
                    <a:buFontTx/>
                    <a:buNone/>
                    <a:defRPr kumimoji="1" sz="1400">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kumimoji="1" sz="2800">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入住管理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2" name="Text Box 88"/>
                <p:cNvSpPr txBox="1">
                  <a:spLocks noChangeArrowheads="1"/>
                </p:cNvSpPr>
                <p:nvPr/>
              </p:nvSpPr>
              <p:spPr bwMode="auto">
                <a:xfrm>
                  <a:off x="10376650" y="4080527"/>
                  <a:ext cx="1510217" cy="330630"/>
                </a:xfrm>
                <a:prstGeom prst="rect">
                  <a:avLst/>
                </a:prstGeom>
                <a:solidFill>
                  <a:srgbClr val="FFCC99">
                    <a:alpha val="36862"/>
                  </a:srgbClr>
                </a:solidFill>
                <a:ln w="19050">
                  <a:solidFill>
                    <a:schemeClr val="tx1"/>
                  </a:solidFill>
                  <a:prstDash val="solid"/>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费用管理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3" name="AutoShape 109"/>
                <p:cNvSpPr>
                  <a:spLocks noChangeArrowheads="1"/>
                </p:cNvSpPr>
                <p:nvPr/>
              </p:nvSpPr>
              <p:spPr bwMode="auto">
                <a:xfrm>
                  <a:off x="302266" y="1963360"/>
                  <a:ext cx="1522786" cy="417566"/>
                </a:xfrm>
                <a:prstGeom prst="homePlate">
                  <a:avLst>
                    <a:gd name="adj" fmla="val 29852"/>
                  </a:avLst>
                </a:prstGeom>
                <a:solidFill>
                  <a:srgbClr val="0070C0"/>
                </a:solidFill>
                <a:ln w="9525">
                  <a:solidFill>
                    <a:srgbClr val="4A7EBB"/>
                  </a:solidFill>
                  <a:miter lim="800000"/>
                </a:ln>
                <a:effectLst>
                  <a:outerShdw dist="20000" dir="5400000" rotWithShape="0">
                    <a:srgbClr val="808080">
                      <a:alpha val="37999"/>
                    </a:srgbClr>
                  </a:outerShdw>
                </a:effectLst>
              </p:spPr>
              <p:txBody>
                <a:bodyPr wrap="none"/>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应用层</a:t>
                  </a:r>
                  <a:endParaRPr kumimoji="1"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4" name="AutoShape 110"/>
                <p:cNvSpPr>
                  <a:spLocks noChangeArrowheads="1"/>
                </p:cNvSpPr>
                <p:nvPr/>
              </p:nvSpPr>
              <p:spPr bwMode="auto">
                <a:xfrm>
                  <a:off x="297562" y="6299200"/>
                  <a:ext cx="1515394" cy="523669"/>
                </a:xfrm>
                <a:prstGeom prst="homePlate">
                  <a:avLst>
                    <a:gd name="adj" fmla="val 23812"/>
                  </a:avLst>
                </a:prstGeom>
                <a:solidFill>
                  <a:srgbClr val="0070C0"/>
                </a:solidFill>
                <a:ln w="9525">
                  <a:solidFill>
                    <a:srgbClr val="4A7EBB"/>
                  </a:solidFill>
                  <a:miter lim="800000"/>
                </a:ln>
                <a:effectLst>
                  <a:outerShdw dist="20000" dir="5400000" rotWithShape="0">
                    <a:srgbClr val="808080">
                      <a:alpha val="37999"/>
                    </a:srgbClr>
                  </a:outerShdw>
                </a:effectLst>
              </p:spPr>
              <p:txBody>
                <a:bodyPr wrap="none"/>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感知层</a:t>
                  </a:r>
                  <a:endParaRPr kumimoji="1"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5" name="AutoShape 111"/>
                <p:cNvSpPr>
                  <a:spLocks noChangeArrowheads="1"/>
                </p:cNvSpPr>
                <p:nvPr/>
              </p:nvSpPr>
              <p:spPr bwMode="auto">
                <a:xfrm>
                  <a:off x="297562" y="4582388"/>
                  <a:ext cx="1527490" cy="739982"/>
                </a:xfrm>
                <a:prstGeom prst="homePlate">
                  <a:avLst>
                    <a:gd name="adj" fmla="val 15368"/>
                  </a:avLst>
                </a:prstGeom>
                <a:solidFill>
                  <a:srgbClr val="0070C0"/>
                </a:solidFill>
                <a:ln w="9525">
                  <a:solidFill>
                    <a:srgbClr val="4A7EBB"/>
                  </a:solidFill>
                  <a:miter lim="800000"/>
                </a:ln>
                <a:effectLst>
                  <a:outerShdw dist="20000" dir="5400000" rotWithShape="0">
                    <a:srgbClr val="808080">
                      <a:alpha val="37999"/>
                    </a:srgbClr>
                  </a:outerShdw>
                </a:effectLst>
              </p:spPr>
              <p:txBody>
                <a:bodyPr wrap="none"/>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宋体" panose="02010600030101010101" pitchFamily="2" charset="-122"/>
                    <a:buNone/>
                    <a:defRPr/>
                  </a:pPr>
                  <a:r>
                    <a:rPr kumimoji="1"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业务运营与</a:t>
                  </a:r>
                  <a:endParaRPr kumimoji="1"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宋体" panose="02010600030101010101" pitchFamily="2" charset="-122"/>
                    <a:buNone/>
                    <a:defRPr/>
                  </a:pPr>
                  <a:r>
                    <a:rPr kumimoji="1"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管理支撑层</a:t>
                  </a:r>
                  <a:endParaRPr kumimoji="1"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6" name="Text Box 11"/>
                <p:cNvSpPr txBox="1">
                  <a:spLocks noChangeArrowheads="1"/>
                </p:cNvSpPr>
                <p:nvPr/>
              </p:nvSpPr>
              <p:spPr bwMode="auto">
                <a:xfrm>
                  <a:off x="5266286" y="3712420"/>
                  <a:ext cx="1180812" cy="2413498"/>
                </a:xfrm>
                <a:prstGeom prst="rect">
                  <a:avLst/>
                </a:prstGeom>
                <a:solidFill>
                  <a:srgbClr val="FFC000"/>
                </a:solidFill>
                <a:ln w="19050">
                  <a:solidFill>
                    <a:schemeClr val="tx1"/>
                  </a:solidFill>
                  <a:miter lim="800000"/>
                </a:ln>
              </p:spPr>
              <p:txBody>
                <a:bodyPr lIns="45720" rIns="45720"/>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生活服务</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7" name="Text Box 11"/>
                <p:cNvSpPr txBox="1">
                  <a:spLocks noChangeArrowheads="1"/>
                </p:cNvSpPr>
                <p:nvPr/>
              </p:nvSpPr>
              <p:spPr bwMode="auto">
                <a:xfrm>
                  <a:off x="3978157" y="3723571"/>
                  <a:ext cx="1229797" cy="2382837"/>
                </a:xfrm>
                <a:prstGeom prst="rect">
                  <a:avLst/>
                </a:prstGeom>
                <a:solidFill>
                  <a:srgbClr val="FFC000"/>
                </a:solidFill>
                <a:ln w="19050">
                  <a:solidFill>
                    <a:schemeClr val="tx1"/>
                  </a:solidFill>
                  <a:miter lim="800000"/>
                </a:ln>
              </p:spPr>
              <p:txBody>
                <a:bodyPr lIns="45720" rIns="45720"/>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健康管理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8" name="Text Box 116"/>
                <p:cNvSpPr txBox="1">
                  <a:spLocks noChangeArrowheads="1"/>
                </p:cNvSpPr>
                <p:nvPr/>
              </p:nvSpPr>
              <p:spPr bwMode="auto">
                <a:xfrm>
                  <a:off x="4018535" y="4333017"/>
                  <a:ext cx="1132914"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健康评估</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9" name="Text Box 117"/>
                <p:cNvSpPr txBox="1">
                  <a:spLocks noChangeArrowheads="1"/>
                </p:cNvSpPr>
                <p:nvPr/>
              </p:nvSpPr>
              <p:spPr bwMode="auto">
                <a:xfrm>
                  <a:off x="4009192" y="5042705"/>
                  <a:ext cx="117016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干预随访</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0" name="Text Box 119"/>
                <p:cNvSpPr txBox="1">
                  <a:spLocks noChangeArrowheads="1"/>
                </p:cNvSpPr>
                <p:nvPr/>
              </p:nvSpPr>
              <p:spPr bwMode="auto">
                <a:xfrm>
                  <a:off x="4017794" y="4694327"/>
                  <a:ext cx="1143698"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健康体检</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1" name="Text Box 121"/>
                <p:cNvSpPr txBox="1">
                  <a:spLocks noChangeArrowheads="1"/>
                </p:cNvSpPr>
                <p:nvPr/>
              </p:nvSpPr>
              <p:spPr bwMode="auto">
                <a:xfrm>
                  <a:off x="4018535" y="3991858"/>
                  <a:ext cx="1132914"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健康档案</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2" name="Text Box 121"/>
                <p:cNvSpPr txBox="1">
                  <a:spLocks noChangeArrowheads="1"/>
                </p:cNvSpPr>
                <p:nvPr/>
              </p:nvSpPr>
              <p:spPr bwMode="auto">
                <a:xfrm>
                  <a:off x="5294884" y="3995112"/>
                  <a:ext cx="1136547"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呼叫中心</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3" name="Text Box 12"/>
                <p:cNvSpPr txBox="1">
                  <a:spLocks noChangeArrowheads="1"/>
                </p:cNvSpPr>
                <p:nvPr/>
              </p:nvSpPr>
              <p:spPr bwMode="auto">
                <a:xfrm>
                  <a:off x="1974483" y="3879146"/>
                  <a:ext cx="1657111" cy="330630"/>
                </a:xfrm>
                <a:prstGeom prst="rect">
                  <a:avLst/>
                </a:prstGeom>
                <a:solidFill>
                  <a:schemeClr val="bg1"/>
                </a:solidFill>
                <a:ln w="19050">
                  <a:solidFill>
                    <a:schemeClr val="tx1"/>
                  </a:solidFill>
                  <a:miter lim="800000"/>
                </a:ln>
              </p:spPr>
              <p:txBody>
                <a:bodyPr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老人档案管理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4" name="Text Box 12"/>
                <p:cNvSpPr txBox="1">
                  <a:spLocks noChangeArrowheads="1"/>
                </p:cNvSpPr>
                <p:nvPr/>
              </p:nvSpPr>
              <p:spPr bwMode="auto">
                <a:xfrm>
                  <a:off x="1964389" y="4255229"/>
                  <a:ext cx="1657111" cy="330630"/>
                </a:xfrm>
                <a:prstGeom prst="rect">
                  <a:avLst/>
                </a:prstGeom>
                <a:solidFill>
                  <a:schemeClr val="bg1"/>
                </a:solidFill>
                <a:ln w="19050">
                  <a:solidFill>
                    <a:schemeClr val="tx1"/>
                  </a:solidFill>
                  <a:miter lim="800000"/>
                </a:ln>
              </p:spPr>
              <p:txBody>
                <a:bodyPr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服务商管理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5" name="Text Box 12"/>
                <p:cNvSpPr txBox="1">
                  <a:spLocks noChangeArrowheads="1"/>
                </p:cNvSpPr>
                <p:nvPr/>
              </p:nvSpPr>
              <p:spPr bwMode="auto">
                <a:xfrm>
                  <a:off x="1952612" y="4618613"/>
                  <a:ext cx="1657112" cy="330630"/>
                </a:xfrm>
                <a:prstGeom prst="rect">
                  <a:avLst/>
                </a:prstGeom>
                <a:solidFill>
                  <a:schemeClr val="bg1"/>
                </a:solidFill>
                <a:ln w="19050">
                  <a:solidFill>
                    <a:schemeClr val="tx1"/>
                  </a:solidFill>
                  <a:miter lim="800000"/>
                </a:ln>
              </p:spPr>
              <p:txBody>
                <a:bodyPr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养老机构管理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6" name="Text Box 11"/>
                <p:cNvSpPr txBox="1">
                  <a:spLocks noChangeArrowheads="1"/>
                </p:cNvSpPr>
                <p:nvPr/>
              </p:nvSpPr>
              <p:spPr bwMode="auto">
                <a:xfrm>
                  <a:off x="7746206" y="3723570"/>
                  <a:ext cx="1118584" cy="2393950"/>
                </a:xfrm>
                <a:prstGeom prst="rect">
                  <a:avLst/>
                </a:prstGeom>
                <a:solidFill>
                  <a:srgbClr val="FFC000"/>
                </a:solidFill>
                <a:ln w="19050">
                  <a:solidFill>
                    <a:schemeClr val="tx1"/>
                  </a:solidFill>
                  <a:miter lim="800000"/>
                </a:ln>
              </p:spPr>
              <p:txBody>
                <a:bodyPr lIns="45720" rIns="45720"/>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精神娱乐</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7" name="Text Box 121"/>
                <p:cNvSpPr txBox="1">
                  <a:spLocks noChangeArrowheads="1"/>
                </p:cNvSpPr>
                <p:nvPr/>
              </p:nvSpPr>
              <p:spPr bwMode="auto">
                <a:xfrm>
                  <a:off x="7774807" y="3995609"/>
                  <a:ext cx="107665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学习培训</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8" name="AutoShape 109"/>
                <p:cNvSpPr>
                  <a:spLocks noChangeArrowheads="1"/>
                </p:cNvSpPr>
                <p:nvPr/>
              </p:nvSpPr>
              <p:spPr bwMode="auto">
                <a:xfrm>
                  <a:off x="297562" y="2643787"/>
                  <a:ext cx="1515394" cy="416197"/>
                </a:xfrm>
                <a:prstGeom prst="homePlate">
                  <a:avLst>
                    <a:gd name="adj" fmla="val 29862"/>
                  </a:avLst>
                </a:prstGeom>
                <a:solidFill>
                  <a:srgbClr val="0070C0"/>
                </a:solidFill>
                <a:ln w="9525">
                  <a:solidFill>
                    <a:srgbClr val="4A7EBB"/>
                  </a:solidFill>
                  <a:miter lim="800000"/>
                </a:ln>
                <a:effectLst>
                  <a:outerShdw dist="20000" dir="5400000" rotWithShape="0">
                    <a:srgbClr val="808080">
                      <a:alpha val="37999"/>
                    </a:srgbClr>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接口层</a:t>
                  </a:r>
                  <a:endParaRPr kumimoji="1"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9" name="Text Box 88"/>
                <p:cNvSpPr txBox="1">
                  <a:spLocks noChangeArrowheads="1"/>
                </p:cNvSpPr>
                <p:nvPr/>
              </p:nvSpPr>
              <p:spPr bwMode="auto">
                <a:xfrm>
                  <a:off x="10376650" y="4428036"/>
                  <a:ext cx="1510217" cy="330630"/>
                </a:xfrm>
                <a:prstGeom prst="rect">
                  <a:avLst/>
                </a:prstGeom>
                <a:solidFill>
                  <a:srgbClr val="FFCC99">
                    <a:alpha val="36862"/>
                  </a:srgbClr>
                </a:solidFill>
                <a:ln w="19050">
                  <a:solidFill>
                    <a:schemeClr val="tx1"/>
                  </a:solidFill>
                  <a:prstDash val="solid"/>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老人管理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0" name="Text Box 88"/>
                <p:cNvSpPr txBox="1">
                  <a:spLocks noChangeArrowheads="1"/>
                </p:cNvSpPr>
                <p:nvPr/>
              </p:nvSpPr>
              <p:spPr bwMode="auto">
                <a:xfrm>
                  <a:off x="10376650" y="4777093"/>
                  <a:ext cx="1510217" cy="330630"/>
                </a:xfrm>
                <a:prstGeom prst="rect">
                  <a:avLst/>
                </a:prstGeom>
                <a:solidFill>
                  <a:srgbClr val="FFCC99">
                    <a:alpha val="36862"/>
                  </a:srgbClr>
                </a:solidFill>
                <a:ln w="19050">
                  <a:solidFill>
                    <a:schemeClr val="tx1"/>
                  </a:solidFill>
                  <a:prstDash val="solid"/>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服务管理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1" name="Text Box 121"/>
                <p:cNvSpPr txBox="1">
                  <a:spLocks noChangeArrowheads="1"/>
                </p:cNvSpPr>
                <p:nvPr/>
              </p:nvSpPr>
              <p:spPr bwMode="auto">
                <a:xfrm>
                  <a:off x="5294884" y="4347344"/>
                  <a:ext cx="1136547"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服务工单</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2" name="Text Box 119"/>
                <p:cNvSpPr txBox="1">
                  <a:spLocks noChangeArrowheads="1"/>
                </p:cNvSpPr>
                <p:nvPr/>
              </p:nvSpPr>
              <p:spPr bwMode="auto">
                <a:xfrm>
                  <a:off x="4018534" y="5386847"/>
                  <a:ext cx="1160819"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慢病管理</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3" name="Text Box 121"/>
                <p:cNvSpPr txBox="1">
                  <a:spLocks noChangeArrowheads="1"/>
                </p:cNvSpPr>
                <p:nvPr/>
              </p:nvSpPr>
              <p:spPr bwMode="auto">
                <a:xfrm>
                  <a:off x="7771442" y="4335103"/>
                  <a:ext cx="107665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精神慰藉</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4" name="Text Box 12"/>
                <p:cNvSpPr txBox="1">
                  <a:spLocks noChangeArrowheads="1"/>
                </p:cNvSpPr>
                <p:nvPr/>
              </p:nvSpPr>
              <p:spPr bwMode="auto">
                <a:xfrm>
                  <a:off x="1955977" y="4991637"/>
                  <a:ext cx="1655429" cy="330630"/>
                </a:xfrm>
                <a:prstGeom prst="rect">
                  <a:avLst/>
                </a:prstGeom>
                <a:solidFill>
                  <a:schemeClr val="bg1"/>
                </a:solidFill>
                <a:ln w="19050">
                  <a:solidFill>
                    <a:schemeClr val="tx1"/>
                  </a:solidFill>
                  <a:miter lim="800000"/>
                </a:ln>
              </p:spPr>
              <p:txBody>
                <a:bodyPr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志愿者管理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5" name="Text Box 121"/>
                <p:cNvSpPr txBox="1">
                  <a:spLocks noChangeArrowheads="1"/>
                </p:cNvSpPr>
                <p:nvPr/>
              </p:nvSpPr>
              <p:spPr bwMode="auto">
                <a:xfrm>
                  <a:off x="5302062" y="4690848"/>
                  <a:ext cx="1136547"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咨询回复</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6" name="Text Box 121"/>
                <p:cNvSpPr txBox="1">
                  <a:spLocks noChangeArrowheads="1"/>
                </p:cNvSpPr>
                <p:nvPr/>
              </p:nvSpPr>
              <p:spPr bwMode="auto">
                <a:xfrm>
                  <a:off x="7767172" y="5039528"/>
                  <a:ext cx="107665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兴趣圈子</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7" name="Text Box 121"/>
                <p:cNvSpPr txBox="1">
                  <a:spLocks noChangeArrowheads="1"/>
                </p:cNvSpPr>
                <p:nvPr/>
              </p:nvSpPr>
              <p:spPr bwMode="auto">
                <a:xfrm>
                  <a:off x="7767172" y="4684074"/>
                  <a:ext cx="107665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娱乐活动</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8" name="Text Box 88"/>
                <p:cNvSpPr txBox="1">
                  <a:spLocks noChangeArrowheads="1"/>
                </p:cNvSpPr>
                <p:nvPr/>
              </p:nvSpPr>
              <p:spPr bwMode="auto">
                <a:xfrm>
                  <a:off x="10378332" y="5127772"/>
                  <a:ext cx="1510217" cy="330630"/>
                </a:xfrm>
                <a:prstGeom prst="rect">
                  <a:avLst/>
                </a:prstGeom>
                <a:solidFill>
                  <a:srgbClr val="FFCC99">
                    <a:alpha val="36862"/>
                  </a:srgbClr>
                </a:solidFill>
                <a:ln w="19050">
                  <a:solidFill>
                    <a:schemeClr val="tx1"/>
                  </a:solidFill>
                  <a:prstDash val="solid"/>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床位管理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9" name="Text Box 25"/>
                <p:cNvSpPr txBox="1">
                  <a:spLocks noChangeArrowheads="1"/>
                </p:cNvSpPr>
                <p:nvPr/>
              </p:nvSpPr>
              <p:spPr bwMode="auto">
                <a:xfrm>
                  <a:off x="3816652" y="2682041"/>
                  <a:ext cx="1152248" cy="320675"/>
                </a:xfrm>
                <a:prstGeom prst="rect">
                  <a:avLst/>
                </a:prstGeom>
                <a:solidFill>
                  <a:srgbClr val="92D050"/>
                </a:solidFill>
                <a:ln w="12700">
                  <a:solidFill>
                    <a:schemeClr val="tx1"/>
                  </a:solidFill>
                  <a:miter lim="800000"/>
                </a:ln>
                <a:effectLst>
                  <a:outerShdw dist="35921" dir="2700000" algn="ctr" rotWithShape="0">
                    <a:schemeClr val="bg2"/>
                  </a:outerShdw>
                </a:effectLst>
              </p:spPr>
              <p:txBody>
                <a:bodyPr wrap="none" lIns="90488" tIns="44450" rIns="90488" bIns="44450" anchor="ct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GPS</a:t>
                  </a: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接口</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0" name="Text Box 25"/>
                <p:cNvSpPr txBox="1">
                  <a:spLocks noChangeArrowheads="1"/>
                </p:cNvSpPr>
                <p:nvPr/>
              </p:nvSpPr>
              <p:spPr bwMode="auto">
                <a:xfrm>
                  <a:off x="5085235" y="2685200"/>
                  <a:ext cx="1151672" cy="320675"/>
                </a:xfrm>
                <a:prstGeom prst="rect">
                  <a:avLst/>
                </a:prstGeom>
                <a:solidFill>
                  <a:srgbClr val="92D050"/>
                </a:solidFill>
                <a:ln w="12700">
                  <a:solidFill>
                    <a:schemeClr val="tx1"/>
                  </a:solidFill>
                  <a:miter lim="800000"/>
                </a:ln>
                <a:effectLst>
                  <a:outerShdw dist="35921" dir="2700000" algn="ctr" rotWithShape="0">
                    <a:schemeClr val="bg2"/>
                  </a:outerShdw>
                </a:effectLst>
              </p:spPr>
              <p:txBody>
                <a:bodyPr wrap="none" lIns="90488" tIns="44450" rIns="90488" bIns="44450" anchor="ct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短信接口</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1" name="Text Box 25"/>
                <p:cNvSpPr txBox="1">
                  <a:spLocks noChangeArrowheads="1"/>
                </p:cNvSpPr>
                <p:nvPr/>
              </p:nvSpPr>
              <p:spPr bwMode="auto">
                <a:xfrm>
                  <a:off x="6315579" y="2685884"/>
                  <a:ext cx="1519586" cy="320675"/>
                </a:xfrm>
                <a:prstGeom prst="rect">
                  <a:avLst/>
                </a:prstGeom>
                <a:solidFill>
                  <a:srgbClr val="92D050"/>
                </a:solidFill>
                <a:ln w="12700">
                  <a:solidFill>
                    <a:schemeClr val="tx1"/>
                  </a:solidFill>
                  <a:miter lim="800000"/>
                </a:ln>
                <a:effectLst>
                  <a:outerShdw dist="35921" dir="2700000" algn="ctr" rotWithShape="0">
                    <a:schemeClr val="bg2"/>
                  </a:outerShdw>
                </a:effectLst>
              </p:spPr>
              <p:txBody>
                <a:bodyPr wrap="none" lIns="90488" tIns="44450" rIns="90488" bIns="44450" anchor="ct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物联设备接口</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2" name="Text Box 25"/>
                <p:cNvSpPr txBox="1">
                  <a:spLocks noChangeArrowheads="1"/>
                </p:cNvSpPr>
                <p:nvPr/>
              </p:nvSpPr>
              <p:spPr bwMode="auto">
                <a:xfrm>
                  <a:off x="7955080" y="2687822"/>
                  <a:ext cx="1059410" cy="320675"/>
                </a:xfrm>
                <a:prstGeom prst="rect">
                  <a:avLst/>
                </a:prstGeom>
                <a:solidFill>
                  <a:srgbClr val="92D050"/>
                </a:solidFill>
                <a:ln w="12700">
                  <a:solidFill>
                    <a:schemeClr val="tx1"/>
                  </a:solidFill>
                  <a:miter lim="800000"/>
                </a:ln>
                <a:effectLst>
                  <a:outerShdw dist="35921" dir="2700000" algn="ctr" rotWithShape="0">
                    <a:schemeClr val="bg2"/>
                  </a:outerShdw>
                </a:effectLst>
              </p:spPr>
              <p:txBody>
                <a:bodyPr wrap="none" lIns="90488" tIns="44450" rIns="90488" bIns="44450" anchor="ct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支付接口</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3" name="Text Box 88"/>
                <p:cNvSpPr txBox="1">
                  <a:spLocks noChangeArrowheads="1"/>
                </p:cNvSpPr>
                <p:nvPr/>
              </p:nvSpPr>
              <p:spPr bwMode="auto">
                <a:xfrm>
                  <a:off x="10376650" y="5473086"/>
                  <a:ext cx="1510217" cy="330630"/>
                </a:xfrm>
                <a:prstGeom prst="rect">
                  <a:avLst/>
                </a:prstGeom>
                <a:solidFill>
                  <a:srgbClr val="FFCC99">
                    <a:alpha val="36862"/>
                  </a:srgbClr>
                </a:solidFill>
                <a:ln w="19050">
                  <a:solidFill>
                    <a:schemeClr val="tx1"/>
                  </a:solidFill>
                  <a:prstDash val="solid"/>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智能看护</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4" name="Text Box 121"/>
                <p:cNvSpPr txBox="1">
                  <a:spLocks noChangeArrowheads="1"/>
                </p:cNvSpPr>
                <p:nvPr/>
              </p:nvSpPr>
              <p:spPr bwMode="auto">
                <a:xfrm>
                  <a:off x="5301669" y="5039435"/>
                  <a:ext cx="1136547"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上门看护</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5" name="Text Box 12"/>
                <p:cNvSpPr txBox="1">
                  <a:spLocks noChangeArrowheads="1"/>
                </p:cNvSpPr>
                <p:nvPr/>
              </p:nvSpPr>
              <p:spPr bwMode="auto">
                <a:xfrm>
                  <a:off x="1964389" y="5353393"/>
                  <a:ext cx="1655429" cy="330630"/>
                </a:xfrm>
                <a:prstGeom prst="rect">
                  <a:avLst/>
                </a:prstGeom>
                <a:solidFill>
                  <a:schemeClr val="bg1"/>
                </a:solidFill>
                <a:ln w="19050">
                  <a:solidFill>
                    <a:schemeClr val="tx1"/>
                  </a:solidFill>
                  <a:miter lim="800000"/>
                </a:ln>
              </p:spPr>
              <p:txBody>
                <a:bodyPr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医护人员管理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6" name="Text Box 12"/>
                <p:cNvSpPr txBox="1">
                  <a:spLocks noChangeArrowheads="1"/>
                </p:cNvSpPr>
                <p:nvPr/>
              </p:nvSpPr>
              <p:spPr bwMode="auto">
                <a:xfrm>
                  <a:off x="1964389" y="5745253"/>
                  <a:ext cx="1655429" cy="330630"/>
                </a:xfrm>
                <a:prstGeom prst="rect">
                  <a:avLst/>
                </a:prstGeom>
                <a:solidFill>
                  <a:schemeClr val="bg1"/>
                </a:solidFill>
                <a:ln w="19050">
                  <a:solidFill>
                    <a:schemeClr val="tx1"/>
                  </a:solidFill>
                  <a:miter lim="800000"/>
                </a:ln>
              </p:spPr>
              <p:txBody>
                <a:bodyPr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会员卡管理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7" name="圆角矩形 63"/>
                <p:cNvSpPr>
                  <a:spLocks noChangeArrowheads="1"/>
                </p:cNvSpPr>
                <p:nvPr/>
              </p:nvSpPr>
              <p:spPr bwMode="auto">
                <a:xfrm>
                  <a:off x="4893517" y="2193802"/>
                  <a:ext cx="1470817" cy="306388"/>
                </a:xfrm>
                <a:prstGeom prst="roundRect">
                  <a:avLst>
                    <a:gd name="adj" fmla="val 9102"/>
                  </a:avLst>
                </a:prstGeom>
                <a:gradFill rotWithShape="1">
                  <a:gsLst>
                    <a:gs pos="0">
                      <a:srgbClr val="A3C4FF"/>
                    </a:gs>
                    <a:gs pos="35001">
                      <a:srgbClr val="BFD5FF"/>
                    </a:gs>
                    <a:gs pos="100000">
                      <a:srgbClr val="E5EEFF"/>
                    </a:gs>
                  </a:gsLst>
                  <a:lin ang="16200000" scaled="1"/>
                </a:gradFill>
                <a:ln w="9525">
                  <a:solidFill>
                    <a:srgbClr val="4A7EBB"/>
                  </a:solidFill>
                  <a:round/>
                </a:ln>
                <a:effectLst>
                  <a:outerShdw dist="20000" dir="5400000" rotWithShape="0">
                    <a:srgbClr val="000000">
                      <a:alpha val="37999"/>
                    </a:srgbClr>
                  </a:outerShdw>
                </a:effectLst>
              </p:spPr>
              <p:txBody>
                <a:bodyPr anchor="ct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服务商管理后台</a:t>
                  </a:r>
                  <a:endPar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endParaRPr>
                </a:p>
              </p:txBody>
            </p:sp>
            <p:sp>
              <p:nvSpPr>
                <p:cNvPr id="58" name="圆角矩形 64"/>
                <p:cNvSpPr>
                  <a:spLocks noChangeArrowheads="1"/>
                </p:cNvSpPr>
                <p:nvPr/>
              </p:nvSpPr>
              <p:spPr bwMode="auto">
                <a:xfrm>
                  <a:off x="2112870" y="2185159"/>
                  <a:ext cx="1189038" cy="306388"/>
                </a:xfrm>
                <a:prstGeom prst="roundRect">
                  <a:avLst>
                    <a:gd name="adj" fmla="val 9102"/>
                  </a:avLst>
                </a:prstGeom>
                <a:gradFill rotWithShape="1">
                  <a:gsLst>
                    <a:gs pos="0">
                      <a:srgbClr val="A3C4FF"/>
                    </a:gs>
                    <a:gs pos="35001">
                      <a:srgbClr val="BFD5FF"/>
                    </a:gs>
                    <a:gs pos="100000">
                      <a:srgbClr val="E5EEFF"/>
                    </a:gs>
                  </a:gsLst>
                  <a:lin ang="16200000" scaled="1"/>
                </a:gradFill>
                <a:ln w="9525">
                  <a:solidFill>
                    <a:srgbClr val="4A7EBB"/>
                  </a:solidFill>
                  <a:round/>
                </a:ln>
                <a:effectLst>
                  <a:outerShdw dist="20000" dir="5400000" rotWithShape="0">
                    <a:srgbClr val="000000">
                      <a:alpha val="37999"/>
                    </a:srgbClr>
                  </a:outerShdw>
                </a:effectLst>
              </p:spPr>
              <p:txBody>
                <a:bodyPr anchor="ct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老人</a:t>
                  </a:r>
                  <a:r>
                    <a:rPr kumimoji="0" lang="en-US" altLang="zh-CN"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a:t>
                  </a: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亲属</a:t>
                  </a:r>
                  <a:endPar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endParaRPr>
                </a:p>
              </p:txBody>
            </p:sp>
            <p:sp>
              <p:nvSpPr>
                <p:cNvPr id="59" name="圆角矩形 65"/>
                <p:cNvSpPr>
                  <a:spLocks noChangeArrowheads="1"/>
                </p:cNvSpPr>
                <p:nvPr/>
              </p:nvSpPr>
              <p:spPr bwMode="auto">
                <a:xfrm>
                  <a:off x="3425958" y="1771006"/>
                  <a:ext cx="1299999" cy="306388"/>
                </a:xfrm>
                <a:prstGeom prst="roundRect">
                  <a:avLst>
                    <a:gd name="adj" fmla="val 9102"/>
                  </a:avLst>
                </a:prstGeom>
                <a:gradFill rotWithShape="1">
                  <a:gsLst>
                    <a:gs pos="0">
                      <a:srgbClr val="A3C4FF"/>
                    </a:gs>
                    <a:gs pos="35001">
                      <a:srgbClr val="BFD5FF"/>
                    </a:gs>
                    <a:gs pos="100000">
                      <a:srgbClr val="E5EEFF"/>
                    </a:gs>
                  </a:gsLst>
                  <a:lin ang="16200000" scaled="1"/>
                </a:gradFill>
                <a:ln w="9525">
                  <a:solidFill>
                    <a:srgbClr val="4A7EBB"/>
                  </a:solidFill>
                  <a:round/>
                </a:ln>
                <a:effectLst>
                  <a:outerShdw dist="20000" dir="5400000" rotWithShape="0">
                    <a:srgbClr val="000000">
                      <a:alpha val="37999"/>
                    </a:srgbClr>
                  </a:outerShdw>
                </a:effectLst>
              </p:spPr>
              <p:txBody>
                <a:bodyPr anchor="ct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机构管理系统</a:t>
                  </a:r>
                  <a:endPar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endParaRPr>
                </a:p>
              </p:txBody>
            </p:sp>
            <p:sp>
              <p:nvSpPr>
                <p:cNvPr id="60" name="圆角矩形 66"/>
                <p:cNvSpPr>
                  <a:spLocks noChangeArrowheads="1"/>
                </p:cNvSpPr>
                <p:nvPr/>
              </p:nvSpPr>
              <p:spPr bwMode="auto">
                <a:xfrm>
                  <a:off x="6512012" y="1785076"/>
                  <a:ext cx="1234194" cy="315019"/>
                </a:xfrm>
                <a:prstGeom prst="roundRect">
                  <a:avLst>
                    <a:gd name="adj" fmla="val 9102"/>
                  </a:avLst>
                </a:prstGeom>
                <a:gradFill rotWithShape="1">
                  <a:gsLst>
                    <a:gs pos="0">
                      <a:srgbClr val="A3C4FF"/>
                    </a:gs>
                    <a:gs pos="35001">
                      <a:srgbClr val="BFD5FF"/>
                    </a:gs>
                    <a:gs pos="100000">
                      <a:srgbClr val="E5EEFF"/>
                    </a:gs>
                  </a:gsLst>
                  <a:lin ang="16200000" scaled="1"/>
                </a:gradFill>
                <a:ln w="9525">
                  <a:solidFill>
                    <a:srgbClr val="4A7EBB"/>
                  </a:solidFill>
                  <a:round/>
                </a:ln>
                <a:effectLst>
                  <a:outerShdw dist="20000" dir="5400000" rotWithShape="0">
                    <a:srgbClr val="000000">
                      <a:alpha val="37999"/>
                    </a:srgbClr>
                  </a:outerShdw>
                </a:effectLst>
              </p:spPr>
              <p:txBody>
                <a:bodyPr anchor="ct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服务商家系统</a:t>
                  </a:r>
                  <a:endPar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endParaRPr>
                </a:p>
              </p:txBody>
            </p:sp>
            <p:sp>
              <p:nvSpPr>
                <p:cNvPr id="61" name="圆角矩形 67"/>
                <p:cNvSpPr>
                  <a:spLocks noChangeArrowheads="1"/>
                </p:cNvSpPr>
                <p:nvPr/>
              </p:nvSpPr>
              <p:spPr bwMode="auto">
                <a:xfrm>
                  <a:off x="7980167" y="1785076"/>
                  <a:ext cx="1189038" cy="306387"/>
                </a:xfrm>
                <a:prstGeom prst="roundRect">
                  <a:avLst>
                    <a:gd name="adj" fmla="val 9102"/>
                  </a:avLst>
                </a:prstGeom>
                <a:gradFill rotWithShape="1">
                  <a:gsLst>
                    <a:gs pos="0">
                      <a:srgbClr val="A3C4FF"/>
                    </a:gs>
                    <a:gs pos="35001">
                      <a:srgbClr val="BFD5FF"/>
                    </a:gs>
                    <a:gs pos="100000">
                      <a:srgbClr val="E5EEFF"/>
                    </a:gs>
                  </a:gsLst>
                  <a:lin ang="16200000" scaled="1"/>
                </a:gradFill>
                <a:ln w="9525">
                  <a:solidFill>
                    <a:srgbClr val="4A7EBB"/>
                  </a:solidFill>
                  <a:round/>
                </a:ln>
                <a:effectLst>
                  <a:outerShdw dist="20000" dir="5400000" rotWithShape="0">
                    <a:srgbClr val="000000">
                      <a:alpha val="37999"/>
                    </a:srgbClr>
                  </a:outerShdw>
                </a:effectLst>
              </p:spPr>
              <p:txBody>
                <a:bodyPr anchor="ct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政府监管系统</a:t>
                  </a:r>
                  <a:endPar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endParaRPr>
                </a:p>
              </p:txBody>
            </p:sp>
            <p:pic>
              <p:nvPicPr>
                <p:cNvPr id="63" name="图片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8128" y="6272236"/>
                  <a:ext cx="533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26"/>
                <p:cNvSpPr txBox="1">
                  <a:spLocks noChangeArrowheads="1"/>
                </p:cNvSpPr>
                <p:nvPr/>
              </p:nvSpPr>
              <p:spPr bwMode="auto">
                <a:xfrm>
                  <a:off x="9436499" y="6598117"/>
                  <a:ext cx="1012672" cy="24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一键呼叫</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5" name="Text Box 26"/>
                <p:cNvSpPr txBox="1">
                  <a:spLocks noChangeArrowheads="1"/>
                </p:cNvSpPr>
                <p:nvPr/>
              </p:nvSpPr>
              <p:spPr bwMode="auto">
                <a:xfrm>
                  <a:off x="8606280" y="6609406"/>
                  <a:ext cx="815700" cy="24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监控设备</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pic>
              <p:nvPicPr>
                <p:cNvPr id="66" name="Picture 105" descr="C:\Users\caohaijun\Desktop\u=1535529077,3807473092&amp;fm=21&amp;gp=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7789" y="6252860"/>
                  <a:ext cx="558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26"/>
                <p:cNvSpPr txBox="1">
                  <a:spLocks noChangeArrowheads="1"/>
                </p:cNvSpPr>
                <p:nvPr/>
              </p:nvSpPr>
              <p:spPr bwMode="auto">
                <a:xfrm>
                  <a:off x="1891946" y="6608966"/>
                  <a:ext cx="890587" cy="24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移动终端</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pic>
              <p:nvPicPr>
                <p:cNvPr id="68" name="Picture 19"/>
                <p:cNvPicPr>
                  <a:picLocks noChangeAspect="1" noChangeArrowheads="1"/>
                </p:cNvPicPr>
                <p:nvPr/>
              </p:nvPicPr>
              <p:blipFill>
                <a:blip r:embed="rId4"/>
                <a:srcRect/>
                <a:stretch>
                  <a:fillRect/>
                </a:stretch>
              </p:blipFill>
              <p:spPr bwMode="auto">
                <a:xfrm>
                  <a:off x="9757757" y="6249658"/>
                  <a:ext cx="489923" cy="409977"/>
                </a:xfrm>
                <a:prstGeom prst="rect">
                  <a:avLst/>
                </a:prstGeom>
                <a:noFill/>
                <a:ln w="1">
                  <a:noFill/>
                  <a:miter lim="800000"/>
                  <a:headEnd/>
                  <a:tailEnd/>
                </a:ln>
              </p:spPr>
            </p:pic>
            <p:pic>
              <p:nvPicPr>
                <p:cNvPr id="69" name="图片 68"/>
                <p:cNvPicPr/>
                <p:nvPr/>
              </p:nvPicPr>
              <p:blipFill>
                <a:blip r:embed="rId5" cstate="print"/>
                <a:stretch>
                  <a:fillRect/>
                </a:stretch>
              </p:blipFill>
              <p:spPr>
                <a:xfrm>
                  <a:off x="2873224" y="6239013"/>
                  <a:ext cx="403532" cy="378296"/>
                </a:xfrm>
                <a:prstGeom prst="rect">
                  <a:avLst/>
                </a:prstGeom>
                <a:ln>
                  <a:solidFill>
                    <a:schemeClr val="bg1">
                      <a:lumMod val="95000"/>
                    </a:schemeClr>
                  </a:solidFill>
                </a:ln>
              </p:spPr>
            </p:pic>
            <p:pic>
              <p:nvPicPr>
                <p:cNvPr id="70" name="图片 69"/>
                <p:cNvPicPr/>
                <p:nvPr/>
              </p:nvPicPr>
              <p:blipFill>
                <a:blip r:embed="rId6" cstate="print">
                  <a:extLst>
                    <a:ext uri="{28A0092B-C50C-407E-A947-70E740481C1C}">
                      <a14:useLocalDpi xmlns:a14="http://schemas.microsoft.com/office/drawing/2010/main" val="0"/>
                    </a:ext>
                  </a:extLst>
                </a:blip>
                <a:stretch>
                  <a:fillRect/>
                </a:stretch>
              </p:blipFill>
              <p:spPr>
                <a:xfrm>
                  <a:off x="4093634" y="6239013"/>
                  <a:ext cx="403532" cy="378296"/>
                </a:xfrm>
                <a:prstGeom prst="rect">
                  <a:avLst/>
                </a:prstGeom>
                <a:ln>
                  <a:solidFill>
                    <a:schemeClr val="bg1">
                      <a:lumMod val="95000"/>
                    </a:schemeClr>
                  </a:solidFill>
                </a:ln>
              </p:spPr>
            </p:pic>
            <p:sp>
              <p:nvSpPr>
                <p:cNvPr id="71" name="TextBox 46"/>
                <p:cNvSpPr txBox="1"/>
                <p:nvPr/>
              </p:nvSpPr>
              <p:spPr>
                <a:xfrm>
                  <a:off x="3978337" y="6610042"/>
                  <a:ext cx="557794" cy="24780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血糖仪</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pic>
              <p:nvPicPr>
                <p:cNvPr id="72" name="图片 71"/>
                <p:cNvPicPr/>
                <p:nvPr/>
              </p:nvPicPr>
              <p:blipFill>
                <a:blip r:embed="rId7" cstate="print">
                  <a:extLst>
                    <a:ext uri="{28A0092B-C50C-407E-A947-70E740481C1C}">
                      <a14:useLocalDpi xmlns:a14="http://schemas.microsoft.com/office/drawing/2010/main" val="0"/>
                    </a:ext>
                  </a:extLst>
                </a:blip>
                <a:stretch>
                  <a:fillRect/>
                </a:stretch>
              </p:blipFill>
              <p:spPr>
                <a:xfrm>
                  <a:off x="3483429" y="6239013"/>
                  <a:ext cx="403532" cy="378296"/>
                </a:xfrm>
                <a:prstGeom prst="rect">
                  <a:avLst/>
                </a:prstGeom>
                <a:ln>
                  <a:solidFill>
                    <a:schemeClr val="bg1">
                      <a:lumMod val="95000"/>
                    </a:schemeClr>
                  </a:solidFill>
                </a:ln>
              </p:spPr>
            </p:pic>
            <p:sp>
              <p:nvSpPr>
                <p:cNvPr id="73" name="TextBox 44"/>
                <p:cNvSpPr txBox="1"/>
                <p:nvPr/>
              </p:nvSpPr>
              <p:spPr>
                <a:xfrm>
                  <a:off x="3388831" y="6609713"/>
                  <a:ext cx="573901" cy="24780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血压计</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4" name="TextBox 44"/>
                <p:cNvSpPr txBox="1"/>
                <p:nvPr/>
              </p:nvSpPr>
              <p:spPr>
                <a:xfrm>
                  <a:off x="2670047" y="6610042"/>
                  <a:ext cx="719098" cy="24780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健康手环</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pic>
              <p:nvPicPr>
                <p:cNvPr id="75" name="图片 74"/>
                <p:cNvPicPr/>
                <p:nvPr/>
              </p:nvPicPr>
              <p:blipFill>
                <a:blip r:embed="rId8" cstate="print">
                  <a:extLst>
                    <a:ext uri="{28A0092B-C50C-407E-A947-70E740481C1C}">
                      <a14:useLocalDpi xmlns:a14="http://schemas.microsoft.com/office/drawing/2010/main" val="0"/>
                    </a:ext>
                  </a:extLst>
                </a:blip>
                <a:stretch>
                  <a:fillRect/>
                </a:stretch>
              </p:blipFill>
              <p:spPr>
                <a:xfrm>
                  <a:off x="5445159" y="6256594"/>
                  <a:ext cx="403532" cy="378296"/>
                </a:xfrm>
                <a:prstGeom prst="rect">
                  <a:avLst/>
                </a:prstGeom>
                <a:ln>
                  <a:solidFill>
                    <a:schemeClr val="bg1">
                      <a:lumMod val="95000"/>
                    </a:schemeClr>
                  </a:solidFill>
                </a:ln>
              </p:spPr>
            </p:pic>
            <p:sp>
              <p:nvSpPr>
                <p:cNvPr id="76" name="TextBox 40"/>
                <p:cNvSpPr txBox="1"/>
                <p:nvPr/>
              </p:nvSpPr>
              <p:spPr>
                <a:xfrm>
                  <a:off x="5295247" y="6593888"/>
                  <a:ext cx="837922" cy="24780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心电监控</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pic>
              <p:nvPicPr>
                <p:cNvPr id="77" name="图片 76"/>
                <p:cNvPicPr/>
                <p:nvPr/>
              </p:nvPicPr>
              <p:blipFill>
                <a:blip r:embed="rId9" cstate="print">
                  <a:extLst>
                    <a:ext uri="{28A0092B-C50C-407E-A947-70E740481C1C}">
                      <a14:useLocalDpi xmlns:a14="http://schemas.microsoft.com/office/drawing/2010/main" val="0"/>
                    </a:ext>
                  </a:extLst>
                </a:blip>
                <a:stretch>
                  <a:fillRect/>
                </a:stretch>
              </p:blipFill>
              <p:spPr>
                <a:xfrm>
                  <a:off x="4758700" y="6252560"/>
                  <a:ext cx="403532" cy="378296"/>
                </a:xfrm>
                <a:prstGeom prst="rect">
                  <a:avLst/>
                </a:prstGeom>
                <a:ln>
                  <a:solidFill>
                    <a:schemeClr val="bg1">
                      <a:lumMod val="95000"/>
                    </a:schemeClr>
                  </a:solidFill>
                </a:ln>
              </p:spPr>
            </p:pic>
            <p:sp>
              <p:nvSpPr>
                <p:cNvPr id="78" name="TextBox 45"/>
                <p:cNvSpPr txBox="1"/>
                <p:nvPr/>
              </p:nvSpPr>
              <p:spPr>
                <a:xfrm>
                  <a:off x="4536131" y="6600811"/>
                  <a:ext cx="776971" cy="24780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体脂监测</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pic>
              <p:nvPicPr>
                <p:cNvPr id="79" name="图片 78"/>
                <p:cNvPicPr/>
                <p:nvPr/>
              </p:nvPicPr>
              <p:blipFill>
                <a:blip r:embed="rId10" cstate="print">
                  <a:extLst>
                    <a:ext uri="{28A0092B-C50C-407E-A947-70E740481C1C}">
                      <a14:useLocalDpi xmlns:a14="http://schemas.microsoft.com/office/drawing/2010/main" val="0"/>
                    </a:ext>
                  </a:extLst>
                </a:blip>
                <a:stretch>
                  <a:fillRect/>
                </a:stretch>
              </p:blipFill>
              <p:spPr>
                <a:xfrm>
                  <a:off x="6179543" y="6245305"/>
                  <a:ext cx="403532" cy="378296"/>
                </a:xfrm>
                <a:prstGeom prst="rect">
                  <a:avLst/>
                </a:prstGeom>
                <a:ln>
                  <a:solidFill>
                    <a:schemeClr val="bg1">
                      <a:lumMod val="95000"/>
                    </a:schemeClr>
                  </a:solidFill>
                </a:ln>
              </p:spPr>
            </p:pic>
            <p:sp>
              <p:nvSpPr>
                <p:cNvPr id="80" name="TextBox 43"/>
                <p:cNvSpPr txBox="1"/>
                <p:nvPr/>
              </p:nvSpPr>
              <p:spPr>
                <a:xfrm>
                  <a:off x="6133169" y="6593888"/>
                  <a:ext cx="659378" cy="24780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血氧仪</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pic>
              <p:nvPicPr>
                <p:cNvPr id="81" name="图片 80"/>
                <p:cNvPicPr/>
                <p:nvPr/>
              </p:nvPicPr>
              <p:blipFill>
                <a:blip r:embed="rId11" cstate="print">
                  <a:extLst>
                    <a:ext uri="{28A0092B-C50C-407E-A947-70E740481C1C}">
                      <a14:useLocalDpi xmlns:a14="http://schemas.microsoft.com/office/drawing/2010/main" val="0"/>
                    </a:ext>
                  </a:extLst>
                </a:blip>
                <a:stretch>
                  <a:fillRect/>
                </a:stretch>
              </p:blipFill>
              <p:spPr>
                <a:xfrm>
                  <a:off x="7402967" y="6238261"/>
                  <a:ext cx="403532" cy="378296"/>
                </a:xfrm>
                <a:prstGeom prst="rect">
                  <a:avLst/>
                </a:prstGeom>
                <a:ln>
                  <a:solidFill>
                    <a:schemeClr val="bg1">
                      <a:lumMod val="95000"/>
                    </a:schemeClr>
                  </a:solidFill>
                </a:ln>
              </p:spPr>
            </p:pic>
            <p:sp>
              <p:nvSpPr>
                <p:cNvPr id="82" name="TextBox 47"/>
                <p:cNvSpPr txBox="1"/>
                <p:nvPr/>
              </p:nvSpPr>
              <p:spPr>
                <a:xfrm>
                  <a:off x="7316479" y="6609465"/>
                  <a:ext cx="573801" cy="24780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健康秤</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pic>
              <p:nvPicPr>
                <p:cNvPr id="83" name="Picture 8" descr="http://mall.netcoc.com/upload/shanghui/201011300528397343.jpg"/>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92762" y="6238261"/>
                  <a:ext cx="403532" cy="378296"/>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84" name="TextBox 47"/>
                <p:cNvSpPr txBox="1"/>
                <p:nvPr/>
              </p:nvSpPr>
              <p:spPr>
                <a:xfrm>
                  <a:off x="6583590" y="6609713"/>
                  <a:ext cx="733840" cy="24780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体温计</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pic>
              <p:nvPicPr>
                <p:cNvPr id="85" name="Picture 14" descr="http://www.neusoft.com/cn/upload/images/20111102/1320198410485.jpg"/>
                <p:cNvPicPr>
                  <a:picLocks noChangeArrowheads="1"/>
                </p:cNvPicPr>
                <p:nvPr/>
              </p:nvPicPr>
              <p:blipFill rotWithShape="1">
                <a:blip r:embed="rId13" cstate="print">
                  <a:extLst>
                    <a:ext uri="{28A0092B-C50C-407E-A947-70E740481C1C}">
                      <a14:useLocalDpi xmlns:a14="http://schemas.microsoft.com/office/drawing/2010/main" val="0"/>
                    </a:ext>
                  </a:extLst>
                </a:blip>
                <a:srcRect r="38054"/>
                <a:stretch>
                  <a:fillRect/>
                </a:stretch>
              </p:blipFill>
              <p:spPr bwMode="auto">
                <a:xfrm>
                  <a:off x="8013173" y="6238261"/>
                  <a:ext cx="403532" cy="378296"/>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86" name="TextBox 47"/>
                <p:cNvSpPr txBox="1"/>
                <p:nvPr/>
              </p:nvSpPr>
              <p:spPr>
                <a:xfrm>
                  <a:off x="7980167" y="6609465"/>
                  <a:ext cx="757269" cy="24780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一体机</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7" name="Text Box 11"/>
                <p:cNvSpPr txBox="1">
                  <a:spLocks noChangeArrowheads="1"/>
                </p:cNvSpPr>
                <p:nvPr/>
              </p:nvSpPr>
              <p:spPr bwMode="auto">
                <a:xfrm>
                  <a:off x="6494212" y="3723298"/>
                  <a:ext cx="1180730" cy="2403400"/>
                </a:xfrm>
                <a:prstGeom prst="rect">
                  <a:avLst/>
                </a:prstGeom>
                <a:solidFill>
                  <a:srgbClr val="FFC000"/>
                </a:solidFill>
                <a:ln w="19050">
                  <a:solidFill>
                    <a:schemeClr val="tx1"/>
                  </a:solidFill>
                  <a:miter lim="800000"/>
                </a:ln>
              </p:spPr>
              <p:txBody>
                <a:bodyPr lIns="45720" rIns="45720"/>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安全守护</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88" name="Text Box 121"/>
                <p:cNvSpPr txBox="1">
                  <a:spLocks noChangeArrowheads="1"/>
                </p:cNvSpPr>
                <p:nvPr/>
              </p:nvSpPr>
              <p:spPr bwMode="auto">
                <a:xfrm>
                  <a:off x="6523017" y="3995112"/>
                  <a:ext cx="1136547"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紧急呼救</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89" name="Text Box 121"/>
                <p:cNvSpPr txBox="1">
                  <a:spLocks noChangeArrowheads="1"/>
                </p:cNvSpPr>
                <p:nvPr/>
              </p:nvSpPr>
              <p:spPr bwMode="auto">
                <a:xfrm>
                  <a:off x="6523017" y="4347344"/>
                  <a:ext cx="1136547"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即时定位</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90" name="Text Box 121"/>
                <p:cNvSpPr txBox="1">
                  <a:spLocks noChangeArrowheads="1"/>
                </p:cNvSpPr>
                <p:nvPr/>
              </p:nvSpPr>
              <p:spPr bwMode="auto">
                <a:xfrm>
                  <a:off x="6528910" y="4691186"/>
                  <a:ext cx="1136547"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行动轨迹</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91" name="Text Box 121"/>
                <p:cNvSpPr txBox="1">
                  <a:spLocks noChangeArrowheads="1"/>
                </p:cNvSpPr>
                <p:nvPr/>
              </p:nvSpPr>
              <p:spPr bwMode="auto">
                <a:xfrm>
                  <a:off x="6527010" y="5039727"/>
                  <a:ext cx="1136547"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电子围栏</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92" name="Text Box 11"/>
                <p:cNvSpPr txBox="1">
                  <a:spLocks noChangeArrowheads="1"/>
                </p:cNvSpPr>
                <p:nvPr/>
              </p:nvSpPr>
              <p:spPr bwMode="auto">
                <a:xfrm>
                  <a:off x="8971260" y="3702077"/>
                  <a:ext cx="1118905" cy="2423936"/>
                </a:xfrm>
                <a:prstGeom prst="rect">
                  <a:avLst/>
                </a:prstGeom>
                <a:solidFill>
                  <a:srgbClr val="FFC000"/>
                </a:solidFill>
                <a:ln w="19050">
                  <a:solidFill>
                    <a:schemeClr val="tx1"/>
                  </a:solidFill>
                  <a:miter lim="800000"/>
                </a:ln>
              </p:spPr>
              <p:txBody>
                <a:bodyPr lIns="45720" rIns="45720"/>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日间照料</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114300" marR="0" lvl="0" indent="-114300" algn="ctr" defTabSz="914400" rtl="0" eaLnBrk="1" fontAlgn="base" latinLnBrk="0" hangingPunct="1">
                    <a:lnSpc>
                      <a:spcPct val="100000"/>
                    </a:lnSpc>
                    <a:spcBef>
                      <a:spcPct val="20000"/>
                    </a:spcBef>
                    <a:spcAft>
                      <a:spcPct val="0"/>
                    </a:spcAft>
                    <a:buClrTx/>
                    <a:buSzTx/>
                    <a:buFontTx/>
                    <a:buNone/>
                    <a:defRPr/>
                  </a:pP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93" name="Text Box 117"/>
                <p:cNvSpPr txBox="1">
                  <a:spLocks noChangeArrowheads="1"/>
                </p:cNvSpPr>
                <p:nvPr/>
              </p:nvSpPr>
              <p:spPr bwMode="auto">
                <a:xfrm>
                  <a:off x="4017794" y="5745525"/>
                  <a:ext cx="1167523"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家庭医生</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94" name="Text Box 121"/>
                <p:cNvSpPr txBox="1">
                  <a:spLocks noChangeArrowheads="1"/>
                </p:cNvSpPr>
                <p:nvPr/>
              </p:nvSpPr>
              <p:spPr bwMode="auto">
                <a:xfrm>
                  <a:off x="5312565" y="5397066"/>
                  <a:ext cx="1136547"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主动关怀</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95" name="Text Box 121"/>
                <p:cNvSpPr txBox="1">
                  <a:spLocks noChangeArrowheads="1"/>
                </p:cNvSpPr>
                <p:nvPr/>
              </p:nvSpPr>
              <p:spPr bwMode="auto">
                <a:xfrm>
                  <a:off x="5312565" y="5754697"/>
                  <a:ext cx="1136547"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商品购买</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96" name="Text Box 121"/>
                <p:cNvSpPr txBox="1">
                  <a:spLocks noChangeArrowheads="1"/>
                </p:cNvSpPr>
                <p:nvPr/>
              </p:nvSpPr>
              <p:spPr bwMode="auto">
                <a:xfrm>
                  <a:off x="6527991" y="5408980"/>
                  <a:ext cx="1136547"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安防告警</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97" name="Text Box 121"/>
                <p:cNvSpPr txBox="1">
                  <a:spLocks noChangeArrowheads="1"/>
                </p:cNvSpPr>
                <p:nvPr/>
              </p:nvSpPr>
              <p:spPr bwMode="auto">
                <a:xfrm>
                  <a:off x="6527991" y="5763888"/>
                  <a:ext cx="1136547"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接警处理</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98" name="Text Box 121"/>
                <p:cNvSpPr txBox="1">
                  <a:spLocks noChangeArrowheads="1"/>
                </p:cNvSpPr>
                <p:nvPr/>
              </p:nvSpPr>
              <p:spPr bwMode="auto">
                <a:xfrm>
                  <a:off x="7769541" y="5408980"/>
                  <a:ext cx="107665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老年大学</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99" name="Text Box 121"/>
                <p:cNvSpPr txBox="1">
                  <a:spLocks noChangeArrowheads="1"/>
                </p:cNvSpPr>
                <p:nvPr/>
              </p:nvSpPr>
              <p:spPr bwMode="auto">
                <a:xfrm>
                  <a:off x="8990749" y="3984142"/>
                  <a:ext cx="107665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接待管理</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00" name="Text Box 121"/>
                <p:cNvSpPr txBox="1">
                  <a:spLocks noChangeArrowheads="1"/>
                </p:cNvSpPr>
                <p:nvPr/>
              </p:nvSpPr>
              <p:spPr bwMode="auto">
                <a:xfrm>
                  <a:off x="8987384" y="4323636"/>
                  <a:ext cx="107665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老人管理</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01" name="Text Box 121"/>
                <p:cNvSpPr txBox="1">
                  <a:spLocks noChangeArrowheads="1"/>
                </p:cNvSpPr>
                <p:nvPr/>
              </p:nvSpPr>
              <p:spPr bwMode="auto">
                <a:xfrm>
                  <a:off x="8983114" y="5028061"/>
                  <a:ext cx="107665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收费管理</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02" name="Text Box 121"/>
                <p:cNvSpPr txBox="1">
                  <a:spLocks noChangeArrowheads="1"/>
                </p:cNvSpPr>
                <p:nvPr/>
              </p:nvSpPr>
              <p:spPr bwMode="auto">
                <a:xfrm>
                  <a:off x="8983114" y="4672607"/>
                  <a:ext cx="107665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入托管理</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03" name="Text Box 121"/>
                <p:cNvSpPr txBox="1">
                  <a:spLocks noChangeArrowheads="1"/>
                </p:cNvSpPr>
                <p:nvPr/>
              </p:nvSpPr>
              <p:spPr bwMode="auto">
                <a:xfrm>
                  <a:off x="8985483" y="5397513"/>
                  <a:ext cx="107665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员工管理</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04" name="Text Box 121"/>
                <p:cNvSpPr txBox="1">
                  <a:spLocks noChangeArrowheads="1"/>
                </p:cNvSpPr>
                <p:nvPr/>
              </p:nvSpPr>
              <p:spPr bwMode="auto">
                <a:xfrm>
                  <a:off x="8994492" y="5753446"/>
                  <a:ext cx="107665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资料管理</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05" name="Text Box 121"/>
                <p:cNvSpPr txBox="1">
                  <a:spLocks noChangeArrowheads="1"/>
                </p:cNvSpPr>
                <p:nvPr/>
              </p:nvSpPr>
              <p:spPr bwMode="auto">
                <a:xfrm>
                  <a:off x="7775923" y="5761771"/>
                  <a:ext cx="1076651" cy="330630"/>
                </a:xfrm>
                <a:prstGeom prst="rect">
                  <a:avLst/>
                </a:prstGeom>
                <a:solidFill>
                  <a:schemeClr val="bg1"/>
                </a:solidFill>
                <a:ln w="19050">
                  <a:solidFill>
                    <a:schemeClr val="tx1"/>
                  </a:solidFill>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帮扶结对</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06" name="Text Box 88"/>
                <p:cNvSpPr txBox="1">
                  <a:spLocks noChangeArrowheads="1"/>
                </p:cNvSpPr>
                <p:nvPr/>
              </p:nvSpPr>
              <p:spPr bwMode="auto">
                <a:xfrm>
                  <a:off x="10360984" y="5807249"/>
                  <a:ext cx="1510217" cy="330630"/>
                </a:xfrm>
                <a:prstGeom prst="rect">
                  <a:avLst/>
                </a:prstGeom>
                <a:solidFill>
                  <a:srgbClr val="FFCC99">
                    <a:alpha val="36862"/>
                  </a:srgbClr>
                </a:solidFill>
                <a:ln w="19050">
                  <a:solidFill>
                    <a:schemeClr val="tx1"/>
                  </a:solidFill>
                  <a:prstDash val="solid"/>
                  <a:miter lim="800000"/>
                </a:ln>
              </p:spPr>
              <p:txBody>
                <a:bodyPr wrap="square" lIns="45720" rIns="45720">
                  <a:spAutoFit/>
                </a:bodyPr>
                <a:lstStyle>
                  <a:lvl1pPr marL="114300" indent="-114300">
                    <a:spcBef>
                      <a:spcPct val="20000"/>
                    </a:spcBef>
                    <a:buFont typeface="Arial" panose="020B0604020202020204" pitchFamily="34" charset="0"/>
                    <a:buChar char="•"/>
                    <a:defRPr kumimoji="1"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charset="0"/>
                      <a:ea typeface="宋体" panose="02010600030101010101" pitchFamily="2" charset="-122"/>
                    </a:defRPr>
                  </a:lvl9pPr>
                </a:lstStyle>
                <a:p>
                  <a:pPr marL="114300" marR="0" lvl="0" indent="-114300" algn="ctr" defTabSz="914400" rtl="0" eaLnBrk="1" fontAlgn="base" latinLnBrk="0" hangingPunct="1">
                    <a:lnSpc>
                      <a:spcPct val="100000"/>
                    </a:lnSpc>
                    <a:spcBef>
                      <a:spcPct val="20000"/>
                    </a:spcBef>
                    <a:spcAft>
                      <a:spcPct val="0"/>
                    </a:spcAft>
                    <a:buClrTx/>
                    <a:buSzTx/>
                    <a:buFontTx/>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库存管理</a:t>
                  </a:r>
                  <a:endParaRPr kumimoji="1"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07" name="Text Box 25"/>
                <p:cNvSpPr txBox="1">
                  <a:spLocks noChangeArrowheads="1"/>
                </p:cNvSpPr>
                <p:nvPr/>
              </p:nvSpPr>
              <p:spPr bwMode="auto">
                <a:xfrm>
                  <a:off x="9134405" y="2672840"/>
                  <a:ext cx="1519586" cy="320675"/>
                </a:xfrm>
                <a:prstGeom prst="rect">
                  <a:avLst/>
                </a:prstGeom>
                <a:solidFill>
                  <a:srgbClr val="92D050"/>
                </a:solidFill>
                <a:ln w="12700">
                  <a:solidFill>
                    <a:schemeClr val="tx1"/>
                  </a:solidFill>
                  <a:miter lim="800000"/>
                </a:ln>
                <a:effectLst>
                  <a:outerShdw dist="35921" dir="2700000" algn="ctr" rotWithShape="0">
                    <a:schemeClr val="bg2"/>
                  </a:outerShdw>
                </a:effectLst>
              </p:spPr>
              <p:txBody>
                <a:bodyPr wrap="none" lIns="90488" tIns="44450" rIns="90488" bIns="44450" anchor="ct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其它系统接口</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8" name="Text Box 26"/>
                <p:cNvSpPr txBox="1">
                  <a:spLocks noChangeArrowheads="1"/>
                </p:cNvSpPr>
                <p:nvPr/>
              </p:nvSpPr>
              <p:spPr bwMode="auto">
                <a:xfrm>
                  <a:off x="10320792" y="6597746"/>
                  <a:ext cx="1012672" cy="24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智能床垫</a:t>
                  </a:r>
                  <a:endParaRPr kumimoji="0" lang="zh-CN" alt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9" name="圆角矩形 114"/>
                <p:cNvSpPr>
                  <a:spLocks noChangeArrowheads="1"/>
                </p:cNvSpPr>
                <p:nvPr/>
              </p:nvSpPr>
              <p:spPr bwMode="auto">
                <a:xfrm>
                  <a:off x="9359690" y="1786091"/>
                  <a:ext cx="1189038" cy="306387"/>
                </a:xfrm>
                <a:prstGeom prst="roundRect">
                  <a:avLst>
                    <a:gd name="adj" fmla="val 9102"/>
                  </a:avLst>
                </a:prstGeom>
                <a:gradFill rotWithShape="1">
                  <a:gsLst>
                    <a:gs pos="0">
                      <a:srgbClr val="A3C4FF"/>
                    </a:gs>
                    <a:gs pos="35001">
                      <a:srgbClr val="BFD5FF"/>
                    </a:gs>
                    <a:gs pos="100000">
                      <a:srgbClr val="E5EEFF"/>
                    </a:gs>
                  </a:gsLst>
                  <a:lin ang="16200000" scaled="1"/>
                </a:gradFill>
                <a:ln w="9525">
                  <a:solidFill>
                    <a:srgbClr val="4A7EBB"/>
                  </a:solidFill>
                  <a:round/>
                </a:ln>
                <a:effectLst>
                  <a:outerShdw dist="20000" dir="5400000" rotWithShape="0">
                    <a:srgbClr val="000000">
                      <a:alpha val="37999"/>
                    </a:srgbClr>
                  </a:outerShdw>
                </a:effectLst>
              </p:spPr>
              <p:txBody>
                <a:bodyPr anchor="ct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用户移动端</a:t>
                  </a:r>
                  <a:endPar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endParaRPr>
                </a:p>
              </p:txBody>
            </p:sp>
            <p:sp>
              <p:nvSpPr>
                <p:cNvPr id="110" name="圆角矩形 115"/>
                <p:cNvSpPr>
                  <a:spLocks noChangeArrowheads="1"/>
                </p:cNvSpPr>
                <p:nvPr/>
              </p:nvSpPr>
              <p:spPr bwMode="auto">
                <a:xfrm>
                  <a:off x="3430377" y="2185159"/>
                  <a:ext cx="1295579" cy="306387"/>
                </a:xfrm>
                <a:prstGeom prst="roundRect">
                  <a:avLst>
                    <a:gd name="adj" fmla="val 9102"/>
                  </a:avLst>
                </a:prstGeom>
                <a:gradFill rotWithShape="1">
                  <a:gsLst>
                    <a:gs pos="0">
                      <a:srgbClr val="A3C4FF"/>
                    </a:gs>
                    <a:gs pos="35001">
                      <a:srgbClr val="BFD5FF"/>
                    </a:gs>
                    <a:gs pos="100000">
                      <a:srgbClr val="E5EEFF"/>
                    </a:gs>
                  </a:gsLst>
                  <a:lin ang="16200000" scaled="1"/>
                </a:gradFill>
                <a:ln w="9525">
                  <a:solidFill>
                    <a:srgbClr val="4A7EBB"/>
                  </a:solidFill>
                  <a:round/>
                </a:ln>
                <a:effectLst>
                  <a:outerShdw dist="20000" dir="5400000" rotWithShape="0">
                    <a:srgbClr val="000000">
                      <a:alpha val="37999"/>
                    </a:srgbClr>
                  </a:outerShdw>
                </a:effectLst>
              </p:spPr>
              <p:txBody>
                <a:bodyPr anchor="ct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社区后台</a:t>
                  </a:r>
                  <a:endPar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endParaRPr>
                </a:p>
              </p:txBody>
            </p:sp>
            <p:sp>
              <p:nvSpPr>
                <p:cNvPr id="111" name="圆角矩形 116"/>
                <p:cNvSpPr>
                  <a:spLocks noChangeArrowheads="1"/>
                </p:cNvSpPr>
                <p:nvPr/>
              </p:nvSpPr>
              <p:spPr bwMode="auto">
                <a:xfrm>
                  <a:off x="6509501" y="2193019"/>
                  <a:ext cx="1191550" cy="306388"/>
                </a:xfrm>
                <a:prstGeom prst="roundRect">
                  <a:avLst>
                    <a:gd name="adj" fmla="val 9102"/>
                  </a:avLst>
                </a:prstGeom>
                <a:gradFill rotWithShape="1">
                  <a:gsLst>
                    <a:gs pos="0">
                      <a:srgbClr val="A3C4FF"/>
                    </a:gs>
                    <a:gs pos="35001">
                      <a:srgbClr val="BFD5FF"/>
                    </a:gs>
                    <a:gs pos="100000">
                      <a:srgbClr val="E5EEFF"/>
                    </a:gs>
                  </a:gsLst>
                  <a:lin ang="16200000" scaled="1"/>
                </a:gradFill>
                <a:ln w="9525">
                  <a:solidFill>
                    <a:srgbClr val="4A7EBB"/>
                  </a:solidFill>
                  <a:round/>
                </a:ln>
                <a:effectLst>
                  <a:outerShdw dist="20000" dir="5400000" rotWithShape="0">
                    <a:srgbClr val="000000">
                      <a:alpha val="37999"/>
                    </a:srgbClr>
                  </a:outerShdw>
                </a:effectLst>
              </p:spPr>
              <p:txBody>
                <a:bodyPr anchor="ct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评估</a:t>
                  </a:r>
                  <a:r>
                    <a:rPr kumimoji="0" lang="en-US" altLang="zh-CN"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APP</a:t>
                  </a:r>
                  <a:endPar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endParaRPr>
                </a:p>
              </p:txBody>
            </p:sp>
          </p:grpSp>
          <p:pic>
            <p:nvPicPr>
              <p:cNvPr id="13" name="Picture 1"/>
              <p:cNvPicPr>
                <a:picLocks noChangeAspect="1" noChangeArrowheads="1"/>
              </p:cNvPicPr>
              <p:nvPr/>
            </p:nvPicPr>
            <p:blipFill>
              <a:blip r:embed="rId14"/>
              <a:srcRect/>
              <a:stretch>
                <a:fillRect/>
              </a:stretch>
            </p:blipFill>
            <p:spPr bwMode="auto">
              <a:xfrm>
                <a:off x="10518576" y="6330778"/>
                <a:ext cx="708317" cy="290878"/>
              </a:xfrm>
              <a:prstGeom prst="rect">
                <a:avLst/>
              </a:prstGeom>
              <a:noFill/>
              <a:ln w="9525">
                <a:noFill/>
                <a:miter lim="800000"/>
                <a:headEnd/>
                <a:tailEnd/>
              </a:ln>
            </p:spPr>
          </p:pic>
        </p:grpSp>
        <p:sp>
          <p:nvSpPr>
            <p:cNvPr id="8" name="圆角矩形 120"/>
            <p:cNvSpPr>
              <a:spLocks noChangeArrowheads="1"/>
            </p:cNvSpPr>
            <p:nvPr/>
          </p:nvSpPr>
          <p:spPr bwMode="auto">
            <a:xfrm>
              <a:off x="4545920" y="1570586"/>
              <a:ext cx="1479748" cy="306388"/>
            </a:xfrm>
            <a:prstGeom prst="roundRect">
              <a:avLst>
                <a:gd name="adj" fmla="val 9102"/>
              </a:avLst>
            </a:prstGeom>
            <a:gradFill rotWithShape="1">
              <a:gsLst>
                <a:gs pos="0">
                  <a:srgbClr val="A3C4FF"/>
                </a:gs>
                <a:gs pos="35001">
                  <a:srgbClr val="BFD5FF"/>
                </a:gs>
                <a:gs pos="100000">
                  <a:srgbClr val="E5EEFF"/>
                </a:gs>
              </a:gsLst>
              <a:lin ang="16200000" scaled="1"/>
            </a:gradFill>
            <a:ln w="9525">
              <a:solidFill>
                <a:srgbClr val="4A7EBB"/>
              </a:solidFill>
              <a:round/>
            </a:ln>
            <a:effectLst>
              <a:outerShdw dist="20000" dir="5400000" rotWithShape="0">
                <a:srgbClr val="000000">
                  <a:alpha val="37999"/>
                </a:srgbClr>
              </a:outerShdw>
            </a:effectLst>
          </p:spPr>
          <p:txBody>
            <a:bodyPr anchor="ct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智慧助餐系统</a:t>
              </a:r>
              <a:endPar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endParaRPr>
            </a:p>
          </p:txBody>
        </p:sp>
        <p:sp>
          <p:nvSpPr>
            <p:cNvPr id="9" name="圆角矩形 121"/>
            <p:cNvSpPr>
              <a:spLocks noChangeArrowheads="1"/>
            </p:cNvSpPr>
            <p:nvPr/>
          </p:nvSpPr>
          <p:spPr bwMode="auto">
            <a:xfrm>
              <a:off x="1750351" y="1552625"/>
              <a:ext cx="1189037" cy="306387"/>
            </a:xfrm>
            <a:prstGeom prst="roundRect">
              <a:avLst>
                <a:gd name="adj" fmla="val 9102"/>
              </a:avLst>
            </a:prstGeom>
            <a:gradFill rotWithShape="1">
              <a:gsLst>
                <a:gs pos="0">
                  <a:srgbClr val="A3C4FF"/>
                </a:gs>
                <a:gs pos="35001">
                  <a:srgbClr val="BFD5FF"/>
                </a:gs>
                <a:gs pos="100000">
                  <a:srgbClr val="E5EEFF"/>
                </a:gs>
              </a:gsLst>
              <a:lin ang="16200000" scaled="1"/>
            </a:gradFill>
            <a:ln w="9525">
              <a:solidFill>
                <a:srgbClr val="4A7EBB"/>
              </a:solidFill>
              <a:round/>
            </a:ln>
            <a:effectLst>
              <a:outerShdw dist="20000" dir="5400000" rotWithShape="0">
                <a:srgbClr val="000000">
                  <a:alpha val="37999"/>
                </a:srgbClr>
              </a:outerShdw>
            </a:effectLst>
          </p:spPr>
          <p:txBody>
            <a:bodyPr anchor="ct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运营管理后台</a:t>
              </a:r>
              <a:endPar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endParaRPr>
            </a:p>
          </p:txBody>
        </p:sp>
        <p:sp>
          <p:nvSpPr>
            <p:cNvPr id="10" name="圆角矩形 122"/>
            <p:cNvSpPr>
              <a:spLocks noChangeArrowheads="1"/>
            </p:cNvSpPr>
            <p:nvPr/>
          </p:nvSpPr>
          <p:spPr bwMode="auto">
            <a:xfrm>
              <a:off x="7506018" y="1987382"/>
              <a:ext cx="1334970" cy="293327"/>
            </a:xfrm>
            <a:prstGeom prst="roundRect">
              <a:avLst>
                <a:gd name="adj" fmla="val 9102"/>
              </a:avLst>
            </a:prstGeom>
            <a:gradFill rotWithShape="1">
              <a:gsLst>
                <a:gs pos="0">
                  <a:srgbClr val="A3C4FF"/>
                </a:gs>
                <a:gs pos="35001">
                  <a:srgbClr val="BFD5FF"/>
                </a:gs>
                <a:gs pos="100000">
                  <a:srgbClr val="E5EEFF"/>
                </a:gs>
              </a:gsLst>
              <a:lin ang="16200000" scaled="1"/>
            </a:gradFill>
            <a:ln w="9525">
              <a:solidFill>
                <a:srgbClr val="4A7EBB"/>
              </a:solidFill>
              <a:round/>
            </a:ln>
            <a:effectLst>
              <a:outerShdw dist="20000" dir="5400000" rotWithShape="0">
                <a:srgbClr val="000000">
                  <a:alpha val="37999"/>
                </a:srgbClr>
              </a:outerShdw>
            </a:effectLst>
          </p:spPr>
          <p:txBody>
            <a:bodyPr anchor="ct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派工助手</a:t>
              </a:r>
              <a:endPar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endParaRPr>
            </a:p>
          </p:txBody>
        </p:sp>
        <p:sp>
          <p:nvSpPr>
            <p:cNvPr id="11" name="圆角矩形 124"/>
            <p:cNvSpPr>
              <a:spLocks noChangeArrowheads="1"/>
            </p:cNvSpPr>
            <p:nvPr/>
          </p:nvSpPr>
          <p:spPr bwMode="auto">
            <a:xfrm>
              <a:off x="9019447" y="1996699"/>
              <a:ext cx="1207599" cy="300393"/>
            </a:xfrm>
            <a:prstGeom prst="roundRect">
              <a:avLst>
                <a:gd name="adj" fmla="val 9102"/>
              </a:avLst>
            </a:prstGeom>
            <a:gradFill rotWithShape="1">
              <a:gsLst>
                <a:gs pos="0">
                  <a:srgbClr val="A3C4FF"/>
                </a:gs>
                <a:gs pos="35001">
                  <a:srgbClr val="BFD5FF"/>
                </a:gs>
                <a:gs pos="100000">
                  <a:srgbClr val="E5EEFF"/>
                </a:gs>
              </a:gsLst>
              <a:lin ang="16200000" scaled="1"/>
            </a:gradFill>
            <a:ln w="9525">
              <a:solidFill>
                <a:srgbClr val="4A7EBB"/>
              </a:solidFill>
              <a:round/>
            </a:ln>
            <a:effectLst>
              <a:outerShdw dist="20000" dir="5400000" rotWithShape="0">
                <a:srgbClr val="000000">
                  <a:alpha val="37999"/>
                </a:srgbClr>
              </a:outerShdw>
            </a:effectLst>
          </p:spPr>
          <p:txBody>
            <a:bodyPr anchor="ctr"/>
            <a:lstStyle>
              <a:defPPr>
                <a:defRPr lang="zh-CN"/>
              </a:defPPr>
              <a:lvl1pPr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1pPr>
              <a:lvl2pPr marL="4572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2pPr>
              <a:lvl3pPr marL="9144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3pPr>
              <a:lvl4pPr marL="13716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4pPr>
              <a:lvl5pPr marL="1828800" algn="l" rtl="0" fontAlgn="base">
                <a:spcBef>
                  <a:spcPct val="0"/>
                </a:spcBef>
                <a:spcAft>
                  <a:spcPct val="0"/>
                </a:spcAft>
                <a:defRPr sz="1900" kern="1200">
                  <a:solidFill>
                    <a:schemeClr val="tx1"/>
                  </a:solidFill>
                  <a:latin typeface="Century Gothic" panose="020B0502020202020204" charset="0"/>
                  <a:ea typeface="微软雅黑" panose="020B0503020204020204" charset="-122"/>
                  <a:cs typeface="+mn-cs"/>
                </a:defRPr>
              </a:lvl5pPr>
              <a:lvl6pPr marL="22860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6pPr>
              <a:lvl7pPr marL="27432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7pPr>
              <a:lvl8pPr marL="32004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8pPr>
              <a:lvl9pPr marL="3657600" algn="l" defTabSz="914400" rtl="0" eaLnBrk="1" latinLnBrk="0" hangingPunct="1">
                <a:defRPr sz="1900" kern="1200">
                  <a:solidFill>
                    <a:schemeClr val="tx1"/>
                  </a:solidFill>
                  <a:latin typeface="Century Gothic" panose="020B0502020202020204" charset="0"/>
                  <a:ea typeface="微软雅黑" panose="020B0503020204020204"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志愿者</a:t>
              </a:r>
              <a:r>
                <a:rPr kumimoji="0" lang="en-US" altLang="zh-CN"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rPr>
                <a:t>APP</a:t>
              </a:r>
              <a:endParaRPr kumimoji="0" lang="zh-CN" altLang="en-US" sz="1200" b="0" i="0" u="none" strike="noStrike" kern="1200" cap="none" spc="0" normalizeH="0" baseline="0" noProof="0" dirty="0">
                <a:ln>
                  <a:noFill/>
                </a:ln>
                <a:solidFill>
                  <a:prstClr val="black"/>
                </a:solidFill>
                <a:effectLst/>
                <a:uLnTx/>
                <a:uFillTx/>
                <a:latin typeface="Century Gothic" panose="020B0502020202020204" charset="0"/>
                <a:ea typeface="微软雅黑" panose="020B050302020402020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标题 1"/>
          <p:cNvSpPr txBox="1">
            <a:spLocks noChangeArrowheads="1"/>
          </p:cNvSpPr>
          <p:nvPr/>
        </p:nvSpPr>
        <p:spPr bwMode="auto">
          <a:xfrm>
            <a:off x="643891" y="355917"/>
            <a:ext cx="9625965" cy="3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914400" fontAlgn="base">
              <a:lnSpc>
                <a:spcPct val="90000"/>
              </a:lnSpc>
              <a:spcBef>
                <a:spcPct val="0"/>
              </a:spcBef>
              <a:spcAft>
                <a:spcPct val="0"/>
              </a:spcAft>
              <a:defRPr/>
            </a:pP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应用场景：</a:t>
            </a:r>
            <a:r>
              <a:rPr lang="zh-CN" altLang="en-US" sz="2000" b="1" dirty="0">
                <a:solidFill>
                  <a:srgbClr val="0070C0"/>
                </a:solidFill>
                <a:latin typeface="微软雅黑" panose="020B0503020204020204" charset="-122"/>
                <a:ea typeface="微软雅黑" panose="020B0503020204020204" charset="-122"/>
                <a:cs typeface="微软雅黑" panose="020B0503020204020204" charset="-122"/>
              </a:rPr>
              <a:t>老人档案管理</a:t>
            </a:r>
            <a:endParaRPr lang="zh-CN" altLang="en-US" sz="2400" b="1" dirty="0">
              <a:solidFill>
                <a:srgbClr val="0070C0"/>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5600" y="980578"/>
            <a:ext cx="10786534" cy="53609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8AD7A55-289F-495A-81D1-56B57649C1FD}" type="slidenum">
              <a:rPr lang="zh-CN" altLang="en-US" smtClean="0"/>
            </a:fld>
            <a:endParaRPr lang="zh-CN" altLang="en-US" dirty="0"/>
          </a:p>
        </p:txBody>
      </p:sp>
      <p:sp>
        <p:nvSpPr>
          <p:cNvPr id="4" name="标题 1"/>
          <p:cNvSpPr txBox="1">
            <a:spLocks noGrp="1" noChangeArrowheads="1"/>
          </p:cNvSpPr>
          <p:nvPr>
            <p:ph type="title"/>
          </p:nvPr>
        </p:nvSpPr>
        <p:spPr bwMode="auto">
          <a:xfrm>
            <a:off x="333375" y="306903"/>
            <a:ext cx="10315575"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914400" fontAlgn="base">
              <a:lnSpc>
                <a:spcPct val="90000"/>
              </a:lnSpc>
              <a:spcBef>
                <a:spcPct val="0"/>
              </a:spcBef>
              <a:spcAft>
                <a:spcPct val="0"/>
              </a:spcAft>
              <a:defRPr/>
            </a:pP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应用场景：</a:t>
            </a:r>
            <a:r>
              <a:rPr lang="zh-CN" altLang="en-US" sz="2000" dirty="0">
                <a:solidFill>
                  <a:srgbClr val="0070C0"/>
                </a:solidFill>
                <a:latin typeface="微软雅黑" panose="020B0503020204020204" charset="-122"/>
                <a:ea typeface="微软雅黑" panose="020B0503020204020204" charset="-122"/>
                <a:cs typeface="微软雅黑" panose="020B0503020204020204" charset="-122"/>
              </a:rPr>
              <a:t>智慧助餐管理</a:t>
            </a:r>
            <a:endParaRPr lang="zh-CN" altLang="en-US" sz="2400" b="1" dirty="0">
              <a:solidFill>
                <a:srgbClr val="0070C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3376" y="987119"/>
            <a:ext cx="10851092" cy="5396092"/>
          </a:xfrm>
          <a:prstGeom prst="rect">
            <a:avLst/>
          </a:prstGeom>
        </p:spPr>
      </p:pic>
    </p:spTree>
  </p:cSld>
  <p:clrMapOvr>
    <a:masterClrMapping/>
  </p:clrMapOvr>
</p:sld>
</file>

<file path=ppt/tags/tag1.xml><?xml version="1.0" encoding="utf-8"?>
<p:tagLst xmlns:p="http://schemas.openxmlformats.org/presentationml/2006/main">
  <p:tag name="KSO_WM_FULL_TEXT_BEAUTIFY_COPY_ID" val="8"/>
</p:tagLst>
</file>

<file path=ppt/tags/tag10.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100.xml><?xml version="1.0" encoding="utf-8"?>
<p:tagLst xmlns:p="http://schemas.openxmlformats.org/presentationml/2006/main">
  <p:tag name="KSO_WM_BEAUTIFY_FLAG" val=""/>
  <p:tag name="KSO_WM_DIAGRAM_VIRTUALLY_FRAME" val="{&quot;height&quot;:399.95,&quot;left&quot;:8.75,&quot;top&quot;:122.7,&quot;width&quot;:965.55}"/>
</p:tagLst>
</file>

<file path=ppt/tags/tag101.xml><?xml version="1.0" encoding="utf-8"?>
<p:tagLst xmlns:p="http://schemas.openxmlformats.org/presentationml/2006/main">
  <p:tag name="KSO_WM_BEAUTIFY_FLAG" val=""/>
  <p:tag name="KSO_WM_DIAGRAM_VIRTUALLY_FRAME" val="{&quot;height&quot;:399.95,&quot;left&quot;:8.75,&quot;top&quot;:122.7,&quot;width&quot;:965.55}"/>
</p:tagLst>
</file>

<file path=ppt/tags/tag11.xml><?xml version="1.0" encoding="utf-8"?>
<p:tagLst xmlns:p="http://schemas.openxmlformats.org/presentationml/2006/main">
  <p:tag name="KSO_WM_FULL_TEXT_BEAUTIFY_COPY_ID" val="150995868"/>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FULL_TEXT_BEAUTIFY_COPY_ID" val="13"/>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FULL_TEXT_BEAUTIFY_COPY_ID" val="8"/>
</p:tagLst>
</file>

<file path=ppt/tags/tag27.xml><?xml version="1.0" encoding="utf-8"?>
<p:tagLst xmlns:p="http://schemas.openxmlformats.org/presentationml/2006/main">
  <p:tag name="KSO_WM_FULL_TEXT_BEAUTIFY_COPY_ID" val="13"/>
</p:tagLst>
</file>

<file path=ppt/tags/tag28.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29.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3.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30.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31.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32.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33.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34.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35.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36.xml><?xml version="1.0" encoding="utf-8"?>
<p:tagLst xmlns:p="http://schemas.openxmlformats.org/presentationml/2006/main">
  <p:tag name="KSO_WM_FULL_TEXT_BEAUTIFY_COPY_ID" val="150995868"/>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FULL_TEXT_BEAUTIFY_COPY_ID" val="8"/>
</p:tagLst>
</file>

<file path=ppt/tags/tag39.xml><?xml version="1.0" encoding="utf-8"?>
<p:tagLst xmlns:p="http://schemas.openxmlformats.org/presentationml/2006/main">
  <p:tag name="KSO_WM_FULL_TEXT_BEAUTIFY_COPY_ID" val="13"/>
</p:tagLst>
</file>

<file path=ppt/tags/tag4.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40.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41.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42.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43.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44.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45.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46.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47.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48.xml><?xml version="1.0" encoding="utf-8"?>
<p:tagLst xmlns:p="http://schemas.openxmlformats.org/presentationml/2006/main">
  <p:tag name="KSO_WM_FULL_TEXT_BEAUTIFY_COPY_ID" val="150995868"/>
</p:tagLst>
</file>

<file path=ppt/tags/tag49.xml><?xml version="1.0" encoding="utf-8"?>
<p:tagLst xmlns:p="http://schemas.openxmlformats.org/presentationml/2006/main">
  <p:tag name="KSO_WM_FULL_TEXT_BEAUTIFY_COPY_ID" val="8"/>
</p:tagLst>
</file>

<file path=ppt/tags/tag5.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50.xml><?xml version="1.0" encoding="utf-8"?>
<p:tagLst xmlns:p="http://schemas.openxmlformats.org/presentationml/2006/main">
  <p:tag name="KSO_WM_FULL_TEXT_BEAUTIFY_COPY_ID" val="13"/>
</p:tagLst>
</file>

<file path=ppt/tags/tag51.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52.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53.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54.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55.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56.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57.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58.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59.xml><?xml version="1.0" encoding="utf-8"?>
<p:tagLst xmlns:p="http://schemas.openxmlformats.org/presentationml/2006/main">
  <p:tag name="KSO_WM_FULL_TEXT_BEAUTIFY_COPY_ID" val="150995868"/>
</p:tagLst>
</file>

<file path=ppt/tags/tag6.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DIAGRAM_VIRTUALLY_FRAME" val="{&quot;height&quot;:399.95,&quot;left&quot;:8.75,&quot;top&quot;:122.7,&quot;width&quot;:965.55}"/>
</p:tagLst>
</file>

<file path=ppt/tags/tag75.xml><?xml version="1.0" encoding="utf-8"?>
<p:tagLst xmlns:p="http://schemas.openxmlformats.org/presentationml/2006/main">
  <p:tag name="KSO_WM_DIAGRAM_VIRTUALLY_FRAME" val="{&quot;height&quot;:399.95,&quot;left&quot;:8.75,&quot;top&quot;:122.7,&quot;width&quot;:965.55}"/>
</p:tagLst>
</file>

<file path=ppt/tags/tag76.xml><?xml version="1.0" encoding="utf-8"?>
<p:tagLst xmlns:p="http://schemas.openxmlformats.org/presentationml/2006/main">
  <p:tag name="KSO_WM_BEAUTIFY_FLAG" val=""/>
  <p:tag name="KSO_WM_DIAGRAM_VIRTUALLY_FRAME" val="{&quot;height&quot;:399.95,&quot;left&quot;:8.75,&quot;top&quot;:122.7,&quot;width&quot;:965.55}"/>
</p:tagLst>
</file>

<file path=ppt/tags/tag77.xml><?xml version="1.0" encoding="utf-8"?>
<p:tagLst xmlns:p="http://schemas.openxmlformats.org/presentationml/2006/main">
  <p:tag name="KSO_WM_BEAUTIFY_FLAG" val=""/>
  <p:tag name="KSO_WM_DIAGRAM_VIRTUALLY_FRAME" val="{&quot;height&quot;:399.95,&quot;left&quot;:8.75,&quot;top&quot;:122.7,&quot;width&quot;:965.55}"/>
</p:tagLst>
</file>

<file path=ppt/tags/tag78.xml><?xml version="1.0" encoding="utf-8"?>
<p:tagLst xmlns:p="http://schemas.openxmlformats.org/presentationml/2006/main">
  <p:tag name="KSO_WM_BEAUTIFY_FLAG" val=""/>
  <p:tag name="KSO_WM_DIAGRAM_VIRTUALLY_FRAME" val="{&quot;height&quot;:399.95,&quot;left&quot;:8.75,&quot;top&quot;:122.7,&quot;width&quot;:965.55}"/>
</p:tagLst>
</file>

<file path=ppt/tags/tag79.xml><?xml version="1.0" encoding="utf-8"?>
<p:tagLst xmlns:p="http://schemas.openxmlformats.org/presentationml/2006/main">
  <p:tag name="KSO_WM_DIAGRAM_VIRTUALLY_FRAME" val="{&quot;height&quot;:399.95,&quot;left&quot;:8.75,&quot;top&quot;:122.7,&quot;width&quot;:965.55}"/>
</p:tagLst>
</file>

<file path=ppt/tags/tag8.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80.xml><?xml version="1.0" encoding="utf-8"?>
<p:tagLst xmlns:p="http://schemas.openxmlformats.org/presentationml/2006/main">
  <p:tag name="KSO_WM_DIAGRAM_VIRTUALLY_FRAME" val="{&quot;height&quot;:399.95,&quot;left&quot;:8.75,&quot;top&quot;:122.7,&quot;width&quot;:965.55}"/>
</p:tagLst>
</file>

<file path=ppt/tags/tag81.xml><?xml version="1.0" encoding="utf-8"?>
<p:tagLst xmlns:p="http://schemas.openxmlformats.org/presentationml/2006/main">
  <p:tag name="KSO_WM_BEAUTIFY_FLAG" val=""/>
  <p:tag name="KSO_WM_DIAGRAM_VIRTUALLY_FRAME" val="{&quot;height&quot;:399.95,&quot;left&quot;:8.75,&quot;top&quot;:122.7,&quot;width&quot;:965.55}"/>
</p:tagLst>
</file>

<file path=ppt/tags/tag82.xml><?xml version="1.0" encoding="utf-8"?>
<p:tagLst xmlns:p="http://schemas.openxmlformats.org/presentationml/2006/main">
  <p:tag name="KSO_WM_BEAUTIFY_FLAG" val=""/>
  <p:tag name="KSO_WM_DIAGRAM_VIRTUALLY_FRAME" val="{&quot;height&quot;:399.95,&quot;left&quot;:8.75,&quot;top&quot;:122.7,&quot;width&quot;:965.55}"/>
</p:tagLst>
</file>

<file path=ppt/tags/tag83.xml><?xml version="1.0" encoding="utf-8"?>
<p:tagLst xmlns:p="http://schemas.openxmlformats.org/presentationml/2006/main">
  <p:tag name="KSO_WM_BEAUTIFY_FLAG" val=""/>
  <p:tag name="KSO_WM_DIAGRAM_VIRTUALLY_FRAME" val="{&quot;height&quot;:399.95,&quot;left&quot;:8.75,&quot;top&quot;:122.7,&quot;width&quot;:965.55}"/>
</p:tagLst>
</file>

<file path=ppt/tags/tag84.xml><?xml version="1.0" encoding="utf-8"?>
<p:tagLst xmlns:p="http://schemas.openxmlformats.org/presentationml/2006/main">
  <p:tag name="KSO_WM_DIAGRAM_VIRTUALLY_FRAME" val="{&quot;height&quot;:399.95,&quot;left&quot;:8.75,&quot;top&quot;:122.7,&quot;width&quot;:965.55}"/>
</p:tagLst>
</file>

<file path=ppt/tags/tag85.xml><?xml version="1.0" encoding="utf-8"?>
<p:tagLst xmlns:p="http://schemas.openxmlformats.org/presentationml/2006/main">
  <p:tag name="KSO_WM_DIAGRAM_VIRTUALLY_FRAME" val="{&quot;height&quot;:399.95,&quot;left&quot;:8.75,&quot;top&quot;:122.7,&quot;width&quot;:965.55}"/>
</p:tagLst>
</file>

<file path=ppt/tags/tag86.xml><?xml version="1.0" encoding="utf-8"?>
<p:tagLst xmlns:p="http://schemas.openxmlformats.org/presentationml/2006/main">
  <p:tag name="KSO_WM_DIAGRAM_VIRTUALLY_FRAME" val="{&quot;height&quot;:399.95,&quot;left&quot;:8.75,&quot;top&quot;:122.7,&quot;width&quot;:914.6}"/>
</p:tagLst>
</file>

<file path=ppt/tags/tag87.xml><?xml version="1.0" encoding="utf-8"?>
<p:tagLst xmlns:p="http://schemas.openxmlformats.org/presentationml/2006/main">
  <p:tag name="KSO_WM_BEAUTIFY_FLAG" val=""/>
  <p:tag name="KSO_WM_DIAGRAM_VIRTUALLY_FRAME" val="{&quot;height&quot;:399.95,&quot;left&quot;:8.75,&quot;top&quot;:122.7,&quot;width&quot;:965.55}"/>
</p:tagLst>
</file>

<file path=ppt/tags/tag88.xml><?xml version="1.0" encoding="utf-8"?>
<p:tagLst xmlns:p="http://schemas.openxmlformats.org/presentationml/2006/main">
  <p:tag name="KSO_WM_BEAUTIFY_FLAG" val=""/>
  <p:tag name="KSO_WM_DIAGRAM_VIRTUALLY_FRAME" val="{&quot;height&quot;:399.95,&quot;left&quot;:8.75,&quot;top&quot;:122.7,&quot;width&quot;:965.55}"/>
</p:tagLst>
</file>

<file path=ppt/tags/tag89.xml><?xml version="1.0" encoding="utf-8"?>
<p:tagLst xmlns:p="http://schemas.openxmlformats.org/presentationml/2006/main">
  <p:tag name="KSO_WM_BEAUTIFY_FLAG" val=""/>
  <p:tag name="KSO_WM_DIAGRAM_VIRTUALLY_FRAME" val="{&quot;height&quot;:399.95,&quot;left&quot;:8.75,&quot;top&quot;:122.7,&quot;width&quot;:965.55}"/>
</p:tagLst>
</file>

<file path=ppt/tags/tag9.xml><?xml version="1.0" encoding="utf-8"?>
<p:tagLst xmlns:p="http://schemas.openxmlformats.org/presentationml/2006/main">
  <p:tag name="KSO_WM_DIAGRAM_VIRTUALLY_FRAME" val="{&quot;height&quot;:138.70267716535437,&quot;left&quot;:117.0628346456693,&quot;top&quot;:285.04299212598426,&quot;width&quot;:738.7946456692913}"/>
</p:tagLst>
</file>

<file path=ppt/tags/tag90.xml><?xml version="1.0" encoding="utf-8"?>
<p:tagLst xmlns:p="http://schemas.openxmlformats.org/presentationml/2006/main">
  <p:tag name="KSO_WM_DIAGRAM_VIRTUALLY_FRAME" val="{&quot;height&quot;:399.95,&quot;left&quot;:8.75,&quot;top&quot;:122.7,&quot;width&quot;:965.55}"/>
</p:tagLst>
</file>

<file path=ppt/tags/tag91.xml><?xml version="1.0" encoding="utf-8"?>
<p:tagLst xmlns:p="http://schemas.openxmlformats.org/presentationml/2006/main">
  <p:tag name="KSO_WM_BEAUTIFY_FLAG" val=""/>
  <p:tag name="KSO_WM_DIAGRAM_VIRTUALLY_FRAME" val="{&quot;height&quot;:399.95,&quot;left&quot;:8.75,&quot;top&quot;:122.7,&quot;width&quot;:965.55}"/>
</p:tagLst>
</file>

<file path=ppt/tags/tag92.xml><?xml version="1.0" encoding="utf-8"?>
<p:tagLst xmlns:p="http://schemas.openxmlformats.org/presentationml/2006/main">
  <p:tag name="KSO_WM_BEAUTIFY_FLAG" val=""/>
  <p:tag name="KSO_WM_DIAGRAM_VIRTUALLY_FRAME" val="{&quot;height&quot;:399.95,&quot;left&quot;:8.75,&quot;top&quot;:122.7,&quot;width&quot;:965.55}"/>
</p:tagLst>
</file>

<file path=ppt/tags/tag93.xml><?xml version="1.0" encoding="utf-8"?>
<p:tagLst xmlns:p="http://schemas.openxmlformats.org/presentationml/2006/main">
  <p:tag name="KSO_WM_BEAUTIFY_FLAG" val=""/>
  <p:tag name="KSO_WM_DIAGRAM_VIRTUALLY_FRAME" val="{&quot;height&quot;:399.95,&quot;left&quot;:8.75,&quot;top&quot;:122.7,&quot;width&quot;:965.55}"/>
</p:tagLst>
</file>

<file path=ppt/tags/tag94.xml><?xml version="1.0" encoding="utf-8"?>
<p:tagLst xmlns:p="http://schemas.openxmlformats.org/presentationml/2006/main">
  <p:tag name="KSO_WM_DIAGRAM_VIRTUALLY_FRAME" val="{&quot;height&quot;:399.95,&quot;left&quot;:8.75,&quot;top&quot;:122.7,&quot;width&quot;:965.55}"/>
</p:tagLst>
</file>

<file path=ppt/tags/tag95.xml><?xml version="1.0" encoding="utf-8"?>
<p:tagLst xmlns:p="http://schemas.openxmlformats.org/presentationml/2006/main">
  <p:tag name="KSO_WM_BEAUTIFY_FLAG" val=""/>
  <p:tag name="KSO_WM_DIAGRAM_VIRTUALLY_FRAME" val="{&quot;height&quot;:399.95,&quot;left&quot;:8.75,&quot;top&quot;:122.7,&quot;width&quot;:965.55}"/>
</p:tagLst>
</file>

<file path=ppt/tags/tag96.xml><?xml version="1.0" encoding="utf-8"?>
<p:tagLst xmlns:p="http://schemas.openxmlformats.org/presentationml/2006/main">
  <p:tag name="KSO_WM_BEAUTIFY_FLAG" val=""/>
  <p:tag name="KSO_WM_DIAGRAM_VIRTUALLY_FRAME" val="{&quot;height&quot;:399.95,&quot;left&quot;:8.75,&quot;top&quot;:122.7,&quot;width&quot;:965.55}"/>
</p:tagLst>
</file>

<file path=ppt/tags/tag97.xml><?xml version="1.0" encoding="utf-8"?>
<p:tagLst xmlns:p="http://schemas.openxmlformats.org/presentationml/2006/main">
  <p:tag name="KSO_WM_BEAUTIFY_FLAG" val=""/>
  <p:tag name="KSO_WM_DIAGRAM_VIRTUALLY_FRAME" val="{&quot;height&quot;:399.95,&quot;left&quot;:8.75,&quot;top&quot;:122.7,&quot;width&quot;:965.55}"/>
</p:tagLst>
</file>

<file path=ppt/tags/tag98.xml><?xml version="1.0" encoding="utf-8"?>
<p:tagLst xmlns:p="http://schemas.openxmlformats.org/presentationml/2006/main">
  <p:tag name="KSO_WM_DIAGRAM_VIRTUALLY_FRAME" val="{&quot;height&quot;:399.95,&quot;left&quot;:8.75,&quot;top&quot;:122.7,&quot;width&quot;:965.55}"/>
</p:tagLst>
</file>

<file path=ppt/tags/tag99.xml><?xml version="1.0" encoding="utf-8"?>
<p:tagLst xmlns:p="http://schemas.openxmlformats.org/presentationml/2006/main">
  <p:tag name="KSO_WM_BEAUTIFY_FLAG" val=""/>
  <p:tag name="KSO_WM_DIAGRAM_VIRTUALLY_FRAME" val="{&quot;height&quot;:399.95,&quot;left&quot;:8.75,&quot;top&quot;:122.7,&quot;width&quot;:965.55}"/>
</p:tagLst>
</file>

<file path=ppt/theme/theme1.xml><?xml version="1.0" encoding="utf-8"?>
<a:theme xmlns:a="http://schemas.openxmlformats.org/drawingml/2006/main" name="A000120140530A99PPBG">
  <a:themeElements>
    <a:clrScheme name="自有">
      <a:dk1>
        <a:srgbClr val="000000"/>
      </a:dk1>
      <a:lt1>
        <a:srgbClr val="FFFFFF"/>
      </a:lt1>
      <a:dk2>
        <a:srgbClr val="778495"/>
      </a:dk2>
      <a:lt2>
        <a:srgbClr val="F0F0F0"/>
      </a:lt2>
      <a:accent1>
        <a:srgbClr val="0070C0"/>
      </a:accent1>
      <a:accent2>
        <a:srgbClr val="E40077"/>
      </a:accent2>
      <a:accent3>
        <a:srgbClr val="8EC31F"/>
      </a:accent3>
      <a:accent4>
        <a:srgbClr val="FFC000"/>
      </a:accent4>
      <a:accent5>
        <a:srgbClr val="31ADFC"/>
      </a:accent5>
      <a:accent6>
        <a:srgbClr val="69696A"/>
      </a:accent6>
      <a:hlink>
        <a:srgbClr val="31ADFC"/>
      </a:hlink>
      <a:folHlink>
        <a:srgbClr val="BFBFBF"/>
      </a:folHlink>
    </a:clrScheme>
    <a:fontScheme name="自定义 2">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3686</Words>
  <Application>WPS 演示</Application>
  <PresentationFormat>宽屏</PresentationFormat>
  <Paragraphs>525</Paragraphs>
  <Slides>19</Slides>
  <Notes>6</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19</vt:i4>
      </vt:variant>
    </vt:vector>
  </HeadingPairs>
  <TitlesOfParts>
    <vt:vector size="38" baseType="lpstr">
      <vt:lpstr>Arial</vt:lpstr>
      <vt:lpstr>宋体</vt:lpstr>
      <vt:lpstr>Wingdings</vt:lpstr>
      <vt:lpstr>微软雅黑</vt:lpstr>
      <vt:lpstr>幼圆</vt:lpstr>
      <vt:lpstr>Calibri</vt:lpstr>
      <vt:lpstr>华文中宋</vt:lpstr>
      <vt:lpstr>微软雅黑 Light</vt:lpstr>
      <vt:lpstr>Wingdings</vt:lpstr>
      <vt:lpstr>Fira Sans Extra Condensed</vt:lpstr>
      <vt:lpstr>Segoe Print</vt:lpstr>
      <vt:lpstr>Bebas Neue</vt:lpstr>
      <vt:lpstr>Century Gothic</vt:lpstr>
      <vt:lpstr>Arial Unicode MS</vt:lpstr>
      <vt:lpstr>等线</vt:lpstr>
      <vt:lpstr>仿宋</vt:lpstr>
      <vt:lpstr>Times New Roman</vt:lpstr>
      <vt:lpstr>Arial</vt:lpstr>
      <vt:lpstr>A000120140530A99PPBG</vt:lpstr>
      <vt:lpstr>PowerPoint 演示文稿</vt:lpstr>
      <vt:lpstr>PowerPoint 演示文稿</vt:lpstr>
      <vt:lpstr>PowerPoint 演示文稿</vt:lpstr>
      <vt:lpstr>PowerPoint 演示文稿</vt:lpstr>
      <vt:lpstr>客户需求 政府：家庭医生签约率低、工作繁重，老百姓无感知</vt:lpstr>
      <vt:lpstr>PowerPoint 演示文稿</vt:lpstr>
      <vt:lpstr>PowerPoint 演示文稿</vt:lpstr>
      <vt:lpstr>PowerPoint 演示文稿</vt:lpstr>
      <vt:lpstr>应用场景：智慧助餐管理</vt:lpstr>
      <vt:lpstr>应用场景：居家上门服务管理</vt:lpstr>
      <vt:lpstr>应用场景：服务商管理后台</vt:lpstr>
      <vt:lpstr>应用场景：移动客户端</vt:lpstr>
      <vt:lpstr>应用场景：政府监管数据大屏</vt:lpstr>
      <vt:lpstr>PowerPoint 演示文稿</vt:lpstr>
      <vt:lpstr>PowerPoint 演示文稿</vt:lpstr>
      <vt:lpstr>客户面临的问题及解决思路</vt:lpstr>
      <vt:lpstr>PowerPoint 演示文稿</vt:lpstr>
      <vt:lpstr>PowerPoint 演示文稿</vt:lpstr>
      <vt:lpstr>生态合作 合作公司保障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Tencent_GO</cp:lastModifiedBy>
  <cp:revision>183</cp:revision>
  <dcterms:created xsi:type="dcterms:W3CDTF">2019-06-19T02:08:00Z</dcterms:created>
  <dcterms:modified xsi:type="dcterms:W3CDTF">2025-06-04T03:54:52Z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2E64775EAD3C4C4F9ED31BB28FD14BF9_13</vt:lpwstr>
  </property>
</Properties>
</file>