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D73"/>
    <a:srgbClr val="F5BD73"/>
    <a:srgbClr val="7DDFD7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3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53055" y="2332355"/>
            <a:ext cx="6757670" cy="9779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6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BDD9FF"/>
                    </a:gs>
                  </a:gsLst>
                  <a:lin ang="5400000" scaled="0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00B0F0"/>
                    </a:gs>
                  </a:gsLst>
                  <a:lin ang="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滇池保护治理信息化建设成效</a:t>
            </a:r>
            <a:endParaRPr kumimoji="0" lang="zh-CN" sz="36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Administrator/Desktop/2.jpg2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0" y="-3175"/>
            <a:ext cx="12197715" cy="6861175"/>
          </a:xfrm>
          <a:prstGeom prst="rect">
            <a:avLst/>
          </a:prstGeom>
        </p:spPr>
      </p:pic>
      <p:sp>
        <p:nvSpPr>
          <p:cNvPr id="782" name="文本框 781"/>
          <p:cNvSpPr txBox="1"/>
          <p:nvPr/>
        </p:nvSpPr>
        <p:spPr>
          <a:xfrm>
            <a:off x="3526790" y="372745"/>
            <a:ext cx="5157470" cy="48323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6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BDD9FF"/>
                    </a:gs>
                  </a:gsLst>
                  <a:lin ang="5400000" scaled="0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kern="0" noProof="0">
                <a:gradFill>
                  <a:gsLst>
                    <a:gs pos="0">
                      <a:prstClr val="white"/>
                    </a:gs>
                    <a:gs pos="100000">
                      <a:srgbClr val="00B0F0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滇池保护治理信息化建设成效</a:t>
            </a:r>
            <a:endParaRPr kumimoji="0" lang="zh-CN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3760" y="1749425"/>
            <a:ext cx="5081270" cy="313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“</a:t>
            </a:r>
            <a:r>
              <a:rPr lang="zh-CN" altLang="en-US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一网知滇池</a:t>
            </a:r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”</a:t>
            </a:r>
            <a:r>
              <a:rPr lang="zh-CN" altLang="en-US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，持续完善信息数据中心</a:t>
            </a:r>
            <a:endParaRPr lang="zh-CN" altLang="en-US" sz="1200" b="1">
              <a:solidFill>
                <a:srgbClr val="F5BD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01725" y="2534285"/>
            <a:ext cx="24250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2021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年昆明市成立昆明市滇池保护治理信息中心，隶属昆明市滇池管理局，中心成立后整合共享市级有关部门和流域各区水质、水文、气象监测等数据和视频监测信息，截至目前已接入各类工作数据近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7000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万条，通过对系统功能、系统框架及功能模块不断调整优化，初步建立了滇池保护治理信息数据中心、监督管理中心、辅助决策中心。</a:t>
            </a:r>
            <a:endParaRPr lang="zh-CN" altLang="en-US" sz="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  <p:pic>
        <p:nvPicPr>
          <p:cNvPr id="2" name="图片 1" descr="捕获"/>
          <p:cNvPicPr>
            <a:picLocks noChangeAspect="1"/>
          </p:cNvPicPr>
          <p:nvPr/>
        </p:nvPicPr>
        <p:blipFill>
          <a:blip r:embed="rId2"/>
          <a:srcRect l="23089" r="19661"/>
          <a:stretch>
            <a:fillRect/>
          </a:stretch>
        </p:blipFill>
        <p:spPr>
          <a:xfrm>
            <a:off x="4491990" y="1824990"/>
            <a:ext cx="6979920" cy="3381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Administrator/Desktop/2.jpg2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0" y="-3175"/>
            <a:ext cx="12197715" cy="6861175"/>
          </a:xfrm>
          <a:prstGeom prst="rect">
            <a:avLst/>
          </a:prstGeom>
        </p:spPr>
      </p:pic>
      <p:sp>
        <p:nvSpPr>
          <p:cNvPr id="782" name="文本框 781"/>
          <p:cNvSpPr txBox="1"/>
          <p:nvPr/>
        </p:nvSpPr>
        <p:spPr>
          <a:xfrm>
            <a:off x="3526790" y="372745"/>
            <a:ext cx="5157470" cy="48323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6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BDD9FF"/>
                    </a:gs>
                  </a:gsLst>
                  <a:lin ang="5400000" scaled="0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kern="0" noProof="0">
                <a:gradFill>
                  <a:gsLst>
                    <a:gs pos="0">
                      <a:prstClr val="white"/>
                    </a:gs>
                    <a:gs pos="100000">
                      <a:srgbClr val="00B0F0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滇池保护治理信息化建设成效</a:t>
            </a:r>
            <a:endParaRPr kumimoji="0" lang="zh-CN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0260" y="1714500"/>
            <a:ext cx="4909820" cy="313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“</a:t>
            </a:r>
            <a:r>
              <a:rPr lang="zh-CN" altLang="en-US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一屏看滇池</a:t>
            </a:r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”</a:t>
            </a:r>
            <a:r>
              <a:rPr lang="zh-CN" altLang="en-US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，建设监督管理中心、辅助决策中心</a:t>
            </a:r>
            <a:endParaRPr lang="zh-CN" altLang="en-US" sz="1200" b="1">
              <a:solidFill>
                <a:srgbClr val="F5BD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50620" y="2726690"/>
            <a:ext cx="2716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      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通过近年持续改进完善，目前已将滇池综合管理信息平台打造为一个完整的数据可视化平台，依托平台建立入湖河道水质监测数据异常监督预警工作机制、滇池流域水质净化厂运行效能监管工作机制、滇池生态保护核心区地表资源及构（建）筑物定期比对监管机制、滇池蓝藻水华和流域黑臭水体监管机制，初步建立滇池保护治理信息数据中心、监督管理中心、辅助决策中心，有效提升信息化、精细化管理水平。</a:t>
            </a:r>
            <a:endParaRPr lang="zh-CN" altLang="en-US" sz="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71670" y="2202815"/>
            <a:ext cx="692086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 </a:t>
            </a:r>
            <a:r>
              <a:rPr lang="zh-CN" altLang="en-US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整合市级有关部门和流域各类数据，形成数据清单，对接接入至滇池综合管理信息平台。同时持续推进完善滇池综合管理信息平台功能，明确各用户单位具体需求并提供平台支撑，为日常监管工作提供数据支撑。</a:t>
            </a:r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 </a:t>
            </a:r>
            <a:endParaRPr lang="en-US" altLang="zh-CN" sz="1200" b="1">
              <a:solidFill>
                <a:srgbClr val="F5BD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1200" b="1">
                <a:solidFill>
                  <a:srgbClr val="7DDF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以信息数据为基础，每日自动生成表格报送滇池湖体</a:t>
            </a:r>
            <a:r>
              <a:rPr lang="zh-CN" sz="1200" b="1">
                <a:solidFill>
                  <a:srgbClr val="7DDF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水质各项</a:t>
            </a:r>
            <a:r>
              <a:rPr lang="zh-CN" altLang="en-US" sz="1200" b="1">
                <a:solidFill>
                  <a:srgbClr val="7DDF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指标日均值和当月月均值，对比同比、环比情况，分析各指标变化趋势。根据</a:t>
            </a:r>
            <a:r>
              <a:rPr lang="en-US" altLang="zh-CN" sz="1200" b="1">
                <a:solidFill>
                  <a:srgbClr val="7DDF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35</a:t>
            </a:r>
            <a:r>
              <a:rPr lang="zh-CN" altLang="en-US" sz="1200" b="1">
                <a:solidFill>
                  <a:srgbClr val="7DDF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条主要入湖河道水质自动监测站点数据情况，每日自动向流域各区推送河道水质自动监测数据超标信息。根据上下游数据自动分析，初步对影响水质变化的污染源进行溯源锁定，每日自动生成河道自动水质监测站水质超标疑似污染区域分析日报，每日提供至相关业务处室及单位。根据各水质净化厂各项历史运行参考数值，解析滇池流域水质净化厂当天运行状况、尾水水质变化情况，生成滇池流域水质净化厂自动监测数据分析日报，每日提供至相关业务处室及单位，对疑似工况不稳定和出水水质不达标的水质净化厂及时核查处置。建立入湖河道水质监测数据异常监督预警、滇池流域水质净化厂运行效能监管工作机制。</a:t>
            </a:r>
            <a:endParaRPr lang="zh-CN" altLang="en-US" sz="1200" b="1">
              <a:solidFill>
                <a:srgbClr val="7DDF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Administrator/Desktop/2.jpg2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-114935" y="-109220"/>
            <a:ext cx="12197715" cy="6861175"/>
          </a:xfrm>
          <a:prstGeom prst="rect">
            <a:avLst/>
          </a:prstGeom>
        </p:spPr>
      </p:pic>
      <p:sp>
        <p:nvSpPr>
          <p:cNvPr id="782" name="文本框 781"/>
          <p:cNvSpPr txBox="1"/>
          <p:nvPr/>
        </p:nvSpPr>
        <p:spPr>
          <a:xfrm>
            <a:off x="3526790" y="372745"/>
            <a:ext cx="5157470" cy="48323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6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BDD9FF"/>
                    </a:gs>
                  </a:gsLst>
                  <a:lin ang="5400000" scaled="0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kern="0" noProof="0">
                <a:gradFill>
                  <a:gsLst>
                    <a:gs pos="0">
                      <a:prstClr val="white"/>
                    </a:gs>
                    <a:gs pos="100000">
                      <a:srgbClr val="00B0F0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滇池保护治理信息化建设成效</a:t>
            </a:r>
            <a:endParaRPr kumimoji="0" lang="zh-CN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0910" y="2035175"/>
            <a:ext cx="9731375" cy="1985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      2021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年起每年使用无人机对滇池湖滨进行航摄建模，获取核心区、缓冲区、主要入湖河道两侧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50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米等超过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450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平方公里范围的无人机航摄三维模型，构建了滇池湖滨和河道范围数字孪生数据库，逐年与上一年模型数据进行比对，建立滇池生态保护核心区、缓冲区地表资源及构（建）筑物定期比对监管机制。实施卫星遥感综合技术应用于滇池治理项目、昆明市滇池流域城市黑臭水体卫星遥感排查监测项目。利用卫星遥感监测技术，使用国产高分、环境系列卫星开展滇池沿湖重点区域地表资源现状及变化监测、滇池湖体蓝藻水华监测、滇池流域昆明主城区范围黑臭水体监测。重点区域地表资源监测方面，针对核心区及缓冲区、入湖河道两侧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50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米等范围，形成公共水域、农业大棚、林地、草地、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58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块沿湖湿地等类型的地表资源变化监测成果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4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期，监测到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62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个变化图斑，指导执法部门开展沿湖综合执法工作；形成滇池湖体蓝藻水华遥感监测日报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248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期，指导蓝藻处置部门利用无人机、打捞船开展滇池水华预警防控和打捞工作；形成黑臭水体监测成果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8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期，累计发现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16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个黑臭水体，目前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14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个水体已无黑臭现象。项目成果实时提供沿湖各区和业务处室，成果汇总部署于滇池综合管理信息平台，有力支撑了滇池保护治理各项工作，构建滇池地表资源监管、蓝藻水华、疑似污染水体遥感监管机制。</a:t>
            </a:r>
            <a:endParaRPr lang="zh-CN" altLang="en-US" sz="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2024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年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1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月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1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日至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8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月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4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日，滇池有水华天数为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29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天，总面积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290.86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平方千米。</a:t>
            </a:r>
            <a:endParaRPr lang="zh-CN" altLang="en-US" sz="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2025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年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1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月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1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日至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8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月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4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日，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滇池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有水华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6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天，面积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1.66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平方千米，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与去年同期相比，滇池有水华的天数减少了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79.3%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，水华面积减少了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99.4%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。</a:t>
            </a:r>
            <a:endParaRPr lang="zh-CN" altLang="en-US" sz="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0260" y="1482090"/>
            <a:ext cx="9852660" cy="313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“</a:t>
            </a:r>
            <a:r>
              <a:rPr lang="zh-CN" altLang="en-US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一图管滇池</a:t>
            </a:r>
            <a:r>
              <a:rPr lang="en-US" altLang="zh-CN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”</a:t>
            </a:r>
            <a:r>
              <a:rPr lang="zh-CN" altLang="en-US" sz="1200" b="1">
                <a:solidFill>
                  <a:srgbClr val="F5BD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，利用卫星遥感监测技术、无人机航摄建模比对技术，建立滇池生态保护核心区地表资源及构（建）筑物定期比对监管机制、滇池蓝藻水华和流域黑臭水体监管机制</a:t>
            </a:r>
            <a:endParaRPr lang="zh-CN" altLang="en-US" sz="1200" b="1">
              <a:solidFill>
                <a:srgbClr val="F5BD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  <p:pic>
        <p:nvPicPr>
          <p:cNvPr id="3" name="图片 2" descr="捕获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" y="4020820"/>
            <a:ext cx="9252585" cy="2512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12198350" cy="6864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4750" y="1489710"/>
            <a:ext cx="1268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b="1" u="sng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辅助应用元素</a:t>
            </a:r>
            <a:r>
              <a:rPr sz="1200" b="1" u="sng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兰亭黑简体" panose="02000000000000000000" charset="-122"/>
              </a:rPr>
              <a:t>:</a:t>
            </a:r>
            <a:endParaRPr sz="1200" b="1" u="sng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兰亭黑简体" panose="02000000000000000000" charset="-122"/>
            </a:endParaRPr>
          </a:p>
        </p:txBody>
      </p:sp>
      <p:sp>
        <p:nvSpPr>
          <p:cNvPr id="782" name="文本框 781"/>
          <p:cNvSpPr txBox="1"/>
          <p:nvPr/>
        </p:nvSpPr>
        <p:spPr>
          <a:xfrm>
            <a:off x="3526790" y="372745"/>
            <a:ext cx="5157470" cy="48323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6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BDD9FF"/>
                    </a:gs>
                  </a:gsLst>
                  <a:lin ang="5400000" scaled="0"/>
                </a:gra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kern="0" noProof="0">
                <a:gradFill>
                  <a:gsLst>
                    <a:gs pos="0">
                      <a:prstClr val="white"/>
                    </a:gs>
                    <a:gs pos="100000">
                      <a:srgbClr val="00B0F0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滇池保护治理信息化建设成效</a:t>
            </a:r>
            <a:endParaRPr kumimoji="0" lang="zh-CN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2244725"/>
            <a:ext cx="11360150" cy="3150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WPS 演示</Application>
  <PresentationFormat>宽屏</PresentationFormat>
  <Paragraphs>35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思源宋体 CN Heavy</vt:lpstr>
      <vt:lpstr>微软雅黑</vt:lpstr>
      <vt:lpstr>字魂105号-简雅黑</vt:lpstr>
      <vt:lpstr>黑体</vt:lpstr>
      <vt:lpstr>方正兰亭黑简体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熊胤棚程</cp:lastModifiedBy>
  <cp:revision>161</cp:revision>
  <dcterms:created xsi:type="dcterms:W3CDTF">2019-06-19T02:08:00Z</dcterms:created>
  <dcterms:modified xsi:type="dcterms:W3CDTF">2025-08-20T07:13:49Z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2080906BBC9B49AF95E6BDD8E5AD9EB0_12</vt:lpwstr>
  </property>
</Properties>
</file>